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315" r:id="rId2"/>
    <p:sldId id="701" r:id="rId3"/>
    <p:sldId id="617" r:id="rId4"/>
    <p:sldId id="688" r:id="rId5"/>
    <p:sldId id="601" r:id="rId6"/>
    <p:sldId id="600" r:id="rId7"/>
    <p:sldId id="706" r:id="rId8"/>
    <p:sldId id="687" r:id="rId9"/>
    <p:sldId id="707" r:id="rId10"/>
    <p:sldId id="498" r:id="rId11"/>
    <p:sldId id="538" r:id="rId12"/>
    <p:sldId id="602" r:id="rId13"/>
    <p:sldId id="686" r:id="rId14"/>
    <p:sldId id="698" r:id="rId15"/>
    <p:sldId id="708" r:id="rId16"/>
    <p:sldId id="657" r:id="rId17"/>
    <p:sldId id="662" r:id="rId18"/>
    <p:sldId id="665" r:id="rId19"/>
    <p:sldId id="689" r:id="rId20"/>
    <p:sldId id="692" r:id="rId21"/>
    <p:sldId id="663" r:id="rId22"/>
    <p:sldId id="650" r:id="rId23"/>
    <p:sldId id="654" r:id="rId24"/>
    <p:sldId id="690" r:id="rId25"/>
    <p:sldId id="660" r:id="rId26"/>
    <p:sldId id="683" r:id="rId27"/>
    <p:sldId id="661" r:id="rId28"/>
    <p:sldId id="672" r:id="rId29"/>
    <p:sldId id="693" r:id="rId30"/>
    <p:sldId id="691" r:id="rId31"/>
    <p:sldId id="653" r:id="rId32"/>
    <p:sldId id="670" r:id="rId33"/>
    <p:sldId id="695" r:id="rId34"/>
    <p:sldId id="667" r:id="rId35"/>
    <p:sldId id="668" r:id="rId36"/>
    <p:sldId id="694" r:id="rId37"/>
    <p:sldId id="705" r:id="rId38"/>
    <p:sldId id="651" r:id="rId39"/>
    <p:sldId id="655" r:id="rId40"/>
    <p:sldId id="682" r:id="rId41"/>
    <p:sldId id="678" r:id="rId42"/>
    <p:sldId id="684" r:id="rId43"/>
    <p:sldId id="674" r:id="rId44"/>
    <p:sldId id="699" r:id="rId45"/>
    <p:sldId id="700" r:id="rId46"/>
    <p:sldId id="676" r:id="rId47"/>
    <p:sldId id="702" r:id="rId48"/>
    <p:sldId id="704" r:id="rId49"/>
    <p:sldId id="46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701"/>
            <p14:sldId id="617"/>
            <p14:sldId id="688"/>
            <p14:sldId id="601"/>
            <p14:sldId id="600"/>
            <p14:sldId id="706"/>
            <p14:sldId id="687"/>
            <p14:sldId id="707"/>
            <p14:sldId id="498"/>
            <p14:sldId id="538"/>
            <p14:sldId id="602"/>
            <p14:sldId id="686"/>
            <p14:sldId id="698"/>
            <p14:sldId id="708"/>
            <p14:sldId id="657"/>
            <p14:sldId id="662"/>
            <p14:sldId id="665"/>
            <p14:sldId id="689"/>
            <p14:sldId id="692"/>
            <p14:sldId id="663"/>
            <p14:sldId id="650"/>
            <p14:sldId id="654"/>
            <p14:sldId id="690"/>
            <p14:sldId id="660"/>
            <p14:sldId id="683"/>
            <p14:sldId id="661"/>
            <p14:sldId id="672"/>
            <p14:sldId id="693"/>
            <p14:sldId id="691"/>
            <p14:sldId id="653"/>
            <p14:sldId id="670"/>
            <p14:sldId id="695"/>
            <p14:sldId id="667"/>
            <p14:sldId id="668"/>
            <p14:sldId id="694"/>
            <p14:sldId id="705"/>
            <p14:sldId id="651"/>
            <p14:sldId id="655"/>
            <p14:sldId id="682"/>
            <p14:sldId id="678"/>
            <p14:sldId id="684"/>
            <p14:sldId id="674"/>
            <p14:sldId id="699"/>
            <p14:sldId id="700"/>
            <p14:sldId id="676"/>
            <p14:sldId id="702"/>
            <p14:sldId id="704"/>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1065" autoAdjust="0"/>
  </p:normalViewPr>
  <p:slideViewPr>
    <p:cSldViewPr snapToGrid="0">
      <p:cViewPr varScale="1">
        <p:scale>
          <a:sx n="78" d="100"/>
          <a:sy n="78" d="100"/>
        </p:scale>
        <p:origin x="1596"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11/6/2023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88198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416696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151055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987050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56458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17942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209958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418051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892056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1435175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91118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7367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19477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162444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182805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748683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253847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4205643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367870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7040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2838714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448764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1819974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69638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1172745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81932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1411980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2650001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2588329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234246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1747541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Calibri Light" panose="020F0302020204030204" pitchFamily="34" charset="0"/>
              </a:rPr>
              <a:t>Note that this paper does not consider the effects of NPDES programs and limits, only grants to POTWs. </a:t>
            </a:r>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2041686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3219292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3325213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49</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1798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“Fishable” readings have BOD below 2.4 mg/L, dissolved oxygen above 64 percent saturation (equivalently, dissolved oxygen deficits below 36 percent), fecal coliforms below 1000 MPN/100mL, and TSS below 50 mg/L. “Swimmable” waters must have BOD below 1.5 mg/L, dissolved oxygen above 83 percent saturation (equivalently, dissolved oxygen deficits below 17 percent), fecal coliforms below 200 MPN/100mL, and TSS below 10 mg/L. The definition also includes standards for boating and drinking water that we do not analyze</a:t>
            </a:r>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413738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323748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89370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842226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19: The Clean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epa.gov/waterdata/waters-geospatial-data-downloads#ATTAINSWaterQualityAssessmentGISDataset"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hyperlink" Target="https://environmentalintegrity.org/wp-content/uploads/2022/03/CWA-report-3.22.22.pdf"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epa.gov/chesapeake-bay-tmdl/chesapeake-bay-tmdl-document"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hyperlink" Target="https://echo.epa.gov/tools/data-downloads/icis-npdes-dmr-and-limit-data-set" TargetMode="External"/><Relationship Id="rId4" Type="http://schemas.openxmlformats.org/officeDocument/2006/relationships/hyperlink" Target="https://www.epa.gov/sites/default/files/2015-09/documents/priority-pollutant-list-epa.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s://www.epa.gov/eg/industrial-effluent-guideline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hyperlink" Target="https://www.epa.gov/toxics-release-inventory-tri-program/tri-basic-data-files-calendar-years-1987-present"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joseph-s-shapiro.com/research/cwa_slides.pdf"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hyperlink" Target="https://www.istockphoto.com/legal/license-agreement?utm_medium=organic&amp;utm_source=google&amp;utm_campaign=iptcurl" TargetMode="Externa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s://www.nytimes.com/2018/09/19/climate/florence-hog-farms.html" TargetMode="Externa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3.png"/><Relationship Id="rId5" Type="http://schemas.openxmlformats.org/officeDocument/2006/relationships/hyperlink" Target="https://econpapers.repec.org/paper/agsaaea19/291262.htm" TargetMode="External"/><Relationship Id="rId4" Type="http://schemas.openxmlformats.org/officeDocument/2006/relationships/hyperlink" Target="https://www.epa.gov/sites/default/files/2015-08/documents/sector_table.pdf"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hyperlink" Target="https://www.britannica.com/science/water-cycle" TargetMode="External"/><Relationship Id="rId5" Type="http://schemas.openxmlformats.org/officeDocument/2006/relationships/hyperlink" Target="https://serc.carleton.edu/integrate/teaching_materials/water_science_society/student_materials/938"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26.xml"/><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s://www.businessinsider.com/vintage-epa-photos-reveal-us-waterways-before-pollution-was-regulated-2019-6#in-the-first-six-months-of-1973-more-than-300-oil-spills-from-ships-and-tankers-occurred-in-the-atlantic-ocean-around-the-new-york-city-area-2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hyperlink" Target="https://www.greatlakesnow.org/2017/10/welcome-to-lake-st-clair-where-water-pollution-and-beach-closures-remain-unresolved/"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www.brookings.edu/blog/the-avenue/2015/06/10/what-the-new-clean-water-rule-means-for-metro-areas/" TargetMode="Externa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hyperlink" Target="https://www.epa.gov/system/files/documents/2021-11/revised-definition-of-wotus_nprm_economic-analysis.pdf" TargetMode="External"/><Relationship Id="rId5" Type="http://schemas.openxmlformats.org/officeDocument/2006/relationships/image" Target="../media/image33.png"/><Relationship Id="rId4" Type="http://schemas.openxmlformats.org/officeDocument/2006/relationships/hyperlink" Target="https://www.resources.org/resources-radio/navigating-challenges-clean-water-rule-sheila-olmstea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hyperlink" Target="https://www.loe.org/shows/segments.html?programID=20-P13-00018&amp;segmentID=4" TargetMode="Externa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35.jpeg"/><Relationship Id="rId5" Type="http://schemas.openxmlformats.org/officeDocument/2006/relationships/hyperlink" Target="https://earthjustice.org/article/what-does-sackett-v-epa-mean-for-clean-water" TargetMode="External"/><Relationship Id="rId4" Type="http://schemas.openxmlformats.org/officeDocument/2006/relationships/hyperlink" Target="https://www.nrdc.org/stories/what-you-need-know-about-sackett-v-epa"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joseph-s-shapiro.com/research/KeiserShapiro_WaterRegulationSinceEPAFounding.pdf"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hyperlink" Target="https://www.cnn.com/travel/article/europe-drought-river-cruising/index.html" TargetMode="Externa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www.pnas.org/doi/epdf/10.1073/pnas.1802870115"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hyperlink" Target="https://joseph-s-shapiro.com/research/KeiserShapiro_WaterRegulationSinceEPAFounding.pdf"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38.png"/><Relationship Id="rId4" Type="http://schemas.openxmlformats.org/officeDocument/2006/relationships/hyperlink" Target="https://joseph-s-shapiro.com/research/KeiserShapiro_WaterRegulationSinceEPAFounding.pdf"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joseph-s-shapiro.com/research/KeiserShapiro_WaterRegulationSinceEPAFounding.pdf"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hyperlink" Target="https://www.aeaweb.org/articles?id=10.1257/jep.26.4.3" TargetMode="External"/><Relationship Id="rId5" Type="http://schemas.openxmlformats.org/officeDocument/2006/relationships/hyperlink" Target="https://michellemmarcus.files.wordpress.com/2022/06/flynnmarcus_2022.pdf" TargetMode="External"/><Relationship Id="rId4" Type="http://schemas.openxmlformats.org/officeDocument/2006/relationships/hyperlink" Target="https://joseph-s-shapiro.com/research/KeiserShapiro_WaterRegulationSinceEPAFounding.pdf"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hyperlink" Target="https://github.com/adamtheising/environmental_economics/blob/main/journal%20articles/Keiser%20et%20al%202023.pdf" TargetMode="External"/><Relationship Id="rId5" Type="http://schemas.openxmlformats.org/officeDocument/2006/relationships/hyperlink" Target="https://www.nrdc.org/sites/default/files/watered-down-justice-report.pdf" TargetMode="External"/><Relationship Id="rId4" Type="http://schemas.openxmlformats.org/officeDocument/2006/relationships/hyperlink" Target="https://www.pnas.org/doi/abs/10.1073/pnas.1719805115"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www.pnas.org/doi/epdf/10.1073/pnas.1802870115"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hyperlink" Target="https://joseph-s-shapiro.com/research/CleanWaterAct_KeiserShapiro.pdf"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s://joseph-s-shapiro.com/research/CleanWaterAct_KeiserShapiro.pdf" TargetMode="External"/><Relationship Id="rId5" Type="http://schemas.openxmlformats.org/officeDocument/2006/relationships/image" Target="../media/image7.png"/><Relationship Id="rId4" Type="http://schemas.openxmlformats.org/officeDocument/2006/relationships/hyperlink" Target="https://environmentalintegrity.org/wp-content/uploads/2022/03/CWA-report-3.22.22.pdf"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8.jpeg"/><Relationship Id="rId4" Type="http://schemas.openxmlformats.org/officeDocument/2006/relationships/hyperlink" Target="https://www.nytimes.com/2019/11/27/us/politics/william-ruckelshaus-dea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3200" b="1" dirty="0">
                <a:solidFill>
                  <a:srgbClr val="0070C0"/>
                </a:solidFill>
                <a:latin typeface="+mj-lt"/>
                <a:cs typeface="Calibri Light" panose="020F0302020204030204" pitchFamily="34" charset="0"/>
              </a:rPr>
              <a:t>Lecture 19: The Clean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1: Regulatory Instruments in the Clean Water Act</a:t>
            </a:r>
          </a:p>
        </p:txBody>
      </p:sp>
    </p:spTree>
    <p:extLst>
      <p:ext uri="{BB962C8B-B14F-4D97-AF65-F5344CB8AC3E}">
        <p14:creationId xmlns:p14="http://schemas.microsoft.com/office/powerpoint/2010/main" val="350907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06981" y="2665361"/>
            <a:ext cx="10807643" cy="2623732"/>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1972 Clean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Water Quality Standards</a:t>
            </a:r>
          </a:p>
          <a:p>
            <a:pPr marL="914400" lvl="1" indent="-457200">
              <a:lnSpc>
                <a:spcPct val="125000"/>
              </a:lnSpc>
              <a:buFont typeface="+mj-lt"/>
              <a:buAutoNum type="arabicParenR"/>
            </a:pPr>
            <a:r>
              <a:rPr lang="en-US" sz="1900" dirty="0">
                <a:cs typeface="Calibri Light" panose="020F0302020204030204" pitchFamily="34" charset="0"/>
              </a:rPr>
              <a:t>Point source discharge regulations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National Pollution Discharge Elimination System (NPDES) Permits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Effluent Limitation Guidelines (ELGs)</a:t>
            </a:r>
          </a:p>
          <a:p>
            <a:pPr marL="914400" lvl="1" indent="-457200">
              <a:lnSpc>
                <a:spcPct val="125000"/>
              </a:lnSpc>
              <a:buFont typeface="+mj-lt"/>
              <a:buAutoNum type="arabicParenR"/>
            </a:pPr>
            <a:r>
              <a:rPr lang="en-US" sz="1900" dirty="0">
                <a:cs typeface="Calibri Light" panose="020F0302020204030204" pitchFamily="34" charset="0"/>
              </a:rPr>
              <a:t>Abatement 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Grants and later loans through the State Revolving Fund (SRF)</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the Clean Water Act</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1) Water </a:t>
            </a:r>
            <a:r>
              <a:rPr lang="fr-FR" sz="4000" dirty="0" err="1">
                <a:solidFill>
                  <a:srgbClr val="0070C0"/>
                </a:solidFill>
                <a:latin typeface="+mj-lt"/>
              </a:rPr>
              <a:t>Quality</a:t>
            </a:r>
            <a:r>
              <a:rPr lang="fr-FR" sz="4000" dirty="0">
                <a:solidFill>
                  <a:srgbClr val="0070C0"/>
                </a:solidFill>
                <a:latin typeface="+mj-lt"/>
              </a:rPr>
              <a:t> Standards</a:t>
            </a:r>
          </a:p>
        </p:txBody>
      </p:sp>
      <p:sp>
        <p:nvSpPr>
          <p:cNvPr id="3" name="TextBox 2">
            <a:extLst>
              <a:ext uri="{FF2B5EF4-FFF2-40B4-BE49-F238E27FC236}">
                <a16:creationId xmlns:a16="http://schemas.microsoft.com/office/drawing/2014/main" id="{6430AC22-AF4A-1921-F508-44216DC554E2}"/>
              </a:ext>
            </a:extLst>
          </p:cNvPr>
          <p:cNvSpPr txBox="1"/>
          <p:nvPr/>
        </p:nvSpPr>
        <p:spPr>
          <a:xfrm>
            <a:off x="527957" y="2141578"/>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How are Water Quality Standards set for a given body of water?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potential uses of the water (e.g., swimming, fishing, boating, and drinking source).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then set standards for water quality that are consistent with the designated uses. There are recommended but non-enforceable federal standards. </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Numeric vs. narrative standards (e.g., “free from floating petroleum oils”).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determine if a body of water is impaired. If a body of water is impaired, states implement more stringent permit limits and sometimes </a:t>
            </a:r>
            <a:r>
              <a:rPr lang="en-US" sz="1900" b="1" dirty="0">
                <a:solidFill>
                  <a:srgbClr val="0070C0"/>
                </a:solidFill>
                <a:cs typeface="Calibri Light" panose="020F0302020204030204" pitchFamily="34" charset="0"/>
              </a:rPr>
              <a:t>total maximum daily loads </a:t>
            </a:r>
            <a:r>
              <a:rPr lang="en-US" sz="1900" dirty="0">
                <a:cs typeface="Calibri Light" panose="020F0302020204030204" pitchFamily="34" charset="0"/>
              </a:rPr>
              <a:t>(TMDLs) to try to reduce pollutant loadings.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Impairment designations are updated every 2-3 years, and the public has an opportunity to comment. </a:t>
            </a:r>
          </a:p>
        </p:txBody>
      </p:sp>
    </p:spTree>
    <p:custDataLst>
      <p:tags r:id="rId1"/>
    </p:custDataLst>
    <p:extLst>
      <p:ext uri="{BB962C8B-B14F-4D97-AF65-F5344CB8AC3E}">
        <p14:creationId xmlns:p14="http://schemas.microsoft.com/office/powerpoint/2010/main" val="353597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AAA695-F0AA-1818-32D2-4D302FFBC2FF}"/>
              </a:ext>
            </a:extLst>
          </p:cNvPr>
          <p:cNvPicPr>
            <a:picLocks noChangeAspect="1"/>
          </p:cNvPicPr>
          <p:nvPr/>
        </p:nvPicPr>
        <p:blipFill>
          <a:blip r:embed="rId4"/>
          <a:stretch>
            <a:fillRect/>
          </a:stretch>
        </p:blipFill>
        <p:spPr>
          <a:xfrm>
            <a:off x="1027479" y="124287"/>
            <a:ext cx="10012754" cy="6288203"/>
          </a:xfrm>
          <a:prstGeom prst="rect">
            <a:avLst/>
          </a:prstGeom>
        </p:spPr>
      </p:pic>
    </p:spTree>
    <p:custDataLst>
      <p:tags r:id="rId1"/>
    </p:custDataLst>
    <p:extLst>
      <p:ext uri="{BB962C8B-B14F-4D97-AF65-F5344CB8AC3E}">
        <p14:creationId xmlns:p14="http://schemas.microsoft.com/office/powerpoint/2010/main" val="71152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C1C54-F776-09D6-61FE-07A3DBEBCBA6}"/>
              </a:ext>
            </a:extLst>
          </p:cNvPr>
          <p:cNvSpPr txBox="1"/>
          <p:nvPr/>
        </p:nvSpPr>
        <p:spPr>
          <a:xfrm>
            <a:off x="1515651" y="5711868"/>
            <a:ext cx="8647169" cy="646331"/>
          </a:xfrm>
          <a:prstGeom prst="rect">
            <a:avLst/>
          </a:prstGeom>
          <a:noFill/>
        </p:spPr>
        <p:txBody>
          <a:bodyPr wrap="square" rtlCol="0">
            <a:spAutoFit/>
          </a:bodyPr>
          <a:lstStyle/>
          <a:p>
            <a:r>
              <a:rPr lang="en-US" sz="1800" dirty="0">
                <a:cs typeface="Calibri Light" panose="020F0302020204030204" pitchFamily="34" charset="0"/>
              </a:rPr>
              <a:t>The national ATTAINS dataset provides information on impaired waters by specific stream reach. </a:t>
            </a:r>
            <a:r>
              <a:rPr lang="en-US" dirty="0">
                <a:hlinkClick r:id="rId4"/>
              </a:rPr>
              <a:t>Download ATTAINS data. </a:t>
            </a:r>
            <a:endParaRPr lang="en-US" dirty="0"/>
          </a:p>
        </p:txBody>
      </p:sp>
      <p:pic>
        <p:nvPicPr>
          <p:cNvPr id="5" name="Picture 4">
            <a:extLst>
              <a:ext uri="{FF2B5EF4-FFF2-40B4-BE49-F238E27FC236}">
                <a16:creationId xmlns:a16="http://schemas.microsoft.com/office/drawing/2014/main" id="{51F5B8A4-9E5A-4752-867D-A2FDADE4E397}"/>
              </a:ext>
            </a:extLst>
          </p:cNvPr>
          <p:cNvPicPr>
            <a:picLocks noChangeAspect="1"/>
          </p:cNvPicPr>
          <p:nvPr/>
        </p:nvPicPr>
        <p:blipFill>
          <a:blip r:embed="rId5"/>
          <a:stretch>
            <a:fillRect/>
          </a:stretch>
        </p:blipFill>
        <p:spPr>
          <a:xfrm>
            <a:off x="1841326" y="1108903"/>
            <a:ext cx="8031769" cy="4602965"/>
          </a:xfrm>
          <a:prstGeom prst="rect">
            <a:avLst/>
          </a:prstGeom>
        </p:spPr>
      </p:pic>
      <p:pic>
        <p:nvPicPr>
          <p:cNvPr id="7" name="Picture 6">
            <a:extLst>
              <a:ext uri="{FF2B5EF4-FFF2-40B4-BE49-F238E27FC236}">
                <a16:creationId xmlns:a16="http://schemas.microsoft.com/office/drawing/2014/main" id="{350B200E-B3FF-4EA7-A592-E6C0C2642126}"/>
              </a:ext>
            </a:extLst>
          </p:cNvPr>
          <p:cNvPicPr>
            <a:picLocks noChangeAspect="1"/>
          </p:cNvPicPr>
          <p:nvPr/>
        </p:nvPicPr>
        <p:blipFill>
          <a:blip r:embed="rId6"/>
          <a:stretch>
            <a:fillRect/>
          </a:stretch>
        </p:blipFill>
        <p:spPr>
          <a:xfrm>
            <a:off x="9873095" y="2792438"/>
            <a:ext cx="2318905" cy="1273124"/>
          </a:xfrm>
          <a:prstGeom prst="rect">
            <a:avLst/>
          </a:prstGeom>
        </p:spPr>
      </p:pic>
      <p:sp>
        <p:nvSpPr>
          <p:cNvPr id="8" name="Title 2">
            <a:extLst>
              <a:ext uri="{FF2B5EF4-FFF2-40B4-BE49-F238E27FC236}">
                <a16:creationId xmlns:a16="http://schemas.microsoft.com/office/drawing/2014/main" id="{17B7CE14-F5E5-4767-B01B-3AB73AB241F1}"/>
              </a:ext>
            </a:extLst>
          </p:cNvPr>
          <p:cNvSpPr txBox="1">
            <a:spLocks/>
          </p:cNvSpPr>
          <p:nvPr/>
        </p:nvSpPr>
        <p:spPr>
          <a:xfrm>
            <a:off x="2318905" y="152547"/>
            <a:ext cx="7225748" cy="81195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ATTAINS Data in the Chesapeake Region</a:t>
            </a:r>
          </a:p>
        </p:txBody>
      </p:sp>
    </p:spTree>
    <p:custDataLst>
      <p:tags r:id="rId1"/>
    </p:custDataLst>
    <p:extLst>
      <p:ext uri="{BB962C8B-B14F-4D97-AF65-F5344CB8AC3E}">
        <p14:creationId xmlns:p14="http://schemas.microsoft.com/office/powerpoint/2010/main" val="70687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C1C54-F776-09D6-61FE-07A3DBEBCBA6}"/>
              </a:ext>
            </a:extLst>
          </p:cNvPr>
          <p:cNvSpPr txBox="1"/>
          <p:nvPr/>
        </p:nvSpPr>
        <p:spPr>
          <a:xfrm>
            <a:off x="7514115" y="6022764"/>
            <a:ext cx="4811997" cy="369332"/>
          </a:xfrm>
          <a:prstGeom prst="rect">
            <a:avLst/>
          </a:prstGeom>
          <a:noFill/>
        </p:spPr>
        <p:txBody>
          <a:bodyPr wrap="square" rtlCol="0">
            <a:spAutoFit/>
          </a:bodyPr>
          <a:lstStyle/>
          <a:p>
            <a:r>
              <a:rPr lang="en-US" sz="1800" dirty="0">
                <a:cs typeface="Calibri Light" panose="020F0302020204030204" pitchFamily="34" charset="0"/>
              </a:rPr>
              <a:t>Source: </a:t>
            </a:r>
            <a:r>
              <a:rPr lang="en-US" sz="1800" dirty="0">
                <a:cs typeface="Calibri Light" panose="020F0302020204030204" pitchFamily="34" charset="0"/>
                <a:hlinkClick r:id="rId4"/>
              </a:rPr>
              <a:t>Environmental Integrity Project (2022). </a:t>
            </a:r>
            <a:endParaRPr lang="en-US" dirty="0"/>
          </a:p>
        </p:txBody>
      </p:sp>
      <p:sp>
        <p:nvSpPr>
          <p:cNvPr id="8" name="Title 2">
            <a:extLst>
              <a:ext uri="{FF2B5EF4-FFF2-40B4-BE49-F238E27FC236}">
                <a16:creationId xmlns:a16="http://schemas.microsoft.com/office/drawing/2014/main" id="{17B7CE14-F5E5-4767-B01B-3AB73AB241F1}"/>
              </a:ext>
            </a:extLst>
          </p:cNvPr>
          <p:cNvSpPr txBox="1">
            <a:spLocks/>
          </p:cNvSpPr>
          <p:nvPr/>
        </p:nvSpPr>
        <p:spPr>
          <a:xfrm>
            <a:off x="172233" y="1914517"/>
            <a:ext cx="4736592" cy="232858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State Performance on </a:t>
            </a:r>
            <a:r>
              <a:rPr lang="fr-FR" sz="4000" dirty="0" err="1">
                <a:solidFill>
                  <a:srgbClr val="0070C0"/>
                </a:solidFill>
                <a:latin typeface="+mj-lt"/>
              </a:rPr>
              <a:t>Assessing</a:t>
            </a:r>
            <a:r>
              <a:rPr lang="fr-FR" sz="4000" dirty="0">
                <a:solidFill>
                  <a:srgbClr val="0070C0"/>
                </a:solidFill>
                <a:latin typeface="+mj-lt"/>
              </a:rPr>
              <a:t> Water </a:t>
            </a:r>
            <a:r>
              <a:rPr lang="fr-FR" sz="4000" dirty="0" err="1">
                <a:solidFill>
                  <a:srgbClr val="0070C0"/>
                </a:solidFill>
                <a:latin typeface="+mj-lt"/>
              </a:rPr>
              <a:t>Quality</a:t>
            </a:r>
            <a:r>
              <a:rPr lang="fr-FR" sz="4000" dirty="0">
                <a:solidFill>
                  <a:srgbClr val="0070C0"/>
                </a:solidFill>
                <a:latin typeface="+mj-lt"/>
              </a:rPr>
              <a:t> Standards</a:t>
            </a:r>
          </a:p>
        </p:txBody>
      </p:sp>
      <p:pic>
        <p:nvPicPr>
          <p:cNvPr id="4" name="Picture 3">
            <a:extLst>
              <a:ext uri="{FF2B5EF4-FFF2-40B4-BE49-F238E27FC236}">
                <a16:creationId xmlns:a16="http://schemas.microsoft.com/office/drawing/2014/main" id="{6642C98F-4E1F-1190-3C96-FA3A67AE968A}"/>
              </a:ext>
            </a:extLst>
          </p:cNvPr>
          <p:cNvPicPr>
            <a:picLocks noChangeAspect="1"/>
          </p:cNvPicPr>
          <p:nvPr/>
        </p:nvPicPr>
        <p:blipFill>
          <a:blip r:embed="rId5"/>
          <a:stretch>
            <a:fillRect/>
          </a:stretch>
        </p:blipFill>
        <p:spPr>
          <a:xfrm>
            <a:off x="5084064" y="359748"/>
            <a:ext cx="6935703" cy="5438127"/>
          </a:xfrm>
          <a:prstGeom prst="rect">
            <a:avLst/>
          </a:prstGeom>
        </p:spPr>
      </p:pic>
    </p:spTree>
    <p:custDataLst>
      <p:tags r:id="rId1"/>
    </p:custDataLst>
    <p:extLst>
      <p:ext uri="{BB962C8B-B14F-4D97-AF65-F5344CB8AC3E}">
        <p14:creationId xmlns:p14="http://schemas.microsoft.com/office/powerpoint/2010/main" val="204755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77278" y="68358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Chesapeake Bay Total Maximum Daily </a:t>
            </a:r>
            <a:r>
              <a:rPr lang="fr-FR" sz="4000" dirty="0" err="1">
                <a:solidFill>
                  <a:srgbClr val="0070C0"/>
                </a:solidFill>
                <a:latin typeface="+mj-lt"/>
              </a:rPr>
              <a:t>Load</a:t>
            </a:r>
            <a:r>
              <a:rPr lang="fr-FR" sz="4000" dirty="0">
                <a:solidFill>
                  <a:srgbClr val="0070C0"/>
                </a:solidFill>
                <a:latin typeface="+mj-lt"/>
              </a:rPr>
              <a:t> (TMDL)</a:t>
            </a:r>
          </a:p>
        </p:txBody>
      </p:sp>
      <p:sp>
        <p:nvSpPr>
          <p:cNvPr id="2" name="TextBox 1">
            <a:extLst>
              <a:ext uri="{FF2B5EF4-FFF2-40B4-BE49-F238E27FC236}">
                <a16:creationId xmlns:a16="http://schemas.microsoft.com/office/drawing/2014/main" id="{EB0851C6-5991-258B-8F10-451E55EFE9CF}"/>
              </a:ext>
            </a:extLst>
          </p:cNvPr>
          <p:cNvSpPr txBox="1"/>
          <p:nvPr/>
        </p:nvSpPr>
        <p:spPr>
          <a:xfrm>
            <a:off x="525222" y="2166880"/>
            <a:ext cx="7017231"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Chesapeake Bay is impaired because of excess nitrogen, phosphorus and sediment. Several states within the watershed signed an agreement to ameliorate the bay.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States (+DC) entered an MOU and set new water quality standards.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state received allocation shares for nutrient and sediment caps based on their initial contributions.</a:t>
            </a:r>
          </a:p>
          <a:p>
            <a:pPr marL="1257300" lvl="2" indent="-342900">
              <a:lnSpc>
                <a:spcPct val="125000"/>
              </a:lnSpc>
              <a:buFont typeface="Wingdings" panose="05000000000000000000" pitchFamily="2" charset="2"/>
              <a:buChar char="§"/>
            </a:pPr>
            <a:r>
              <a:rPr lang="en-US" sz="1900" dirty="0">
                <a:cs typeface="Calibri Light" panose="020F0302020204030204" pitchFamily="34" charset="0"/>
              </a:rPr>
              <a:t>25% less N, 24% less P, and 20% less TSS relative to 2009</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Each contributor created a watershed implementation plan. Some states created trade-able permits for their allocation.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Monitoring was enacted across the Chesapeake watershed. </a:t>
            </a:r>
          </a:p>
        </p:txBody>
      </p:sp>
      <p:sp>
        <p:nvSpPr>
          <p:cNvPr id="5" name="TextBox 4">
            <a:extLst>
              <a:ext uri="{FF2B5EF4-FFF2-40B4-BE49-F238E27FC236}">
                <a16:creationId xmlns:a16="http://schemas.microsoft.com/office/drawing/2014/main" id="{FEABB9B0-9F66-D95C-F771-C044A3813500}"/>
              </a:ext>
            </a:extLst>
          </p:cNvPr>
          <p:cNvSpPr txBox="1"/>
          <p:nvPr/>
        </p:nvSpPr>
        <p:spPr>
          <a:xfrm>
            <a:off x="8188193" y="5887066"/>
            <a:ext cx="3478585"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4"/>
              </a:rPr>
              <a:t>EPA, 2010. </a:t>
            </a:r>
            <a:endParaRPr lang="en-US" dirty="0">
              <a:cs typeface="Calibri Light" panose="020F0302020204030204" pitchFamily="34" charset="0"/>
            </a:endParaRPr>
          </a:p>
        </p:txBody>
      </p:sp>
      <p:pic>
        <p:nvPicPr>
          <p:cNvPr id="7" name="Picture 6">
            <a:extLst>
              <a:ext uri="{FF2B5EF4-FFF2-40B4-BE49-F238E27FC236}">
                <a16:creationId xmlns:a16="http://schemas.microsoft.com/office/drawing/2014/main" id="{D690EDF0-653E-C509-A893-2328FEDAD6C8}"/>
              </a:ext>
            </a:extLst>
          </p:cNvPr>
          <p:cNvPicPr>
            <a:picLocks noChangeAspect="1"/>
          </p:cNvPicPr>
          <p:nvPr/>
        </p:nvPicPr>
        <p:blipFill>
          <a:blip r:embed="rId5"/>
          <a:stretch>
            <a:fillRect/>
          </a:stretch>
        </p:blipFill>
        <p:spPr>
          <a:xfrm>
            <a:off x="7865321" y="178755"/>
            <a:ext cx="4124325" cy="504825"/>
          </a:xfrm>
          <a:prstGeom prst="rect">
            <a:avLst/>
          </a:prstGeom>
        </p:spPr>
      </p:pic>
      <p:pic>
        <p:nvPicPr>
          <p:cNvPr id="9" name="Picture 8">
            <a:extLst>
              <a:ext uri="{FF2B5EF4-FFF2-40B4-BE49-F238E27FC236}">
                <a16:creationId xmlns:a16="http://schemas.microsoft.com/office/drawing/2014/main" id="{9DD2A918-B64C-1585-0253-72BFECF27B37}"/>
              </a:ext>
            </a:extLst>
          </p:cNvPr>
          <p:cNvPicPr>
            <a:picLocks noChangeAspect="1"/>
          </p:cNvPicPr>
          <p:nvPr/>
        </p:nvPicPr>
        <p:blipFill>
          <a:blip r:embed="rId6"/>
          <a:stretch>
            <a:fillRect/>
          </a:stretch>
        </p:blipFill>
        <p:spPr>
          <a:xfrm>
            <a:off x="7865322" y="558000"/>
            <a:ext cx="4124325" cy="5467350"/>
          </a:xfrm>
          <a:prstGeom prst="rect">
            <a:avLst/>
          </a:prstGeom>
        </p:spPr>
      </p:pic>
    </p:spTree>
    <p:custDataLst>
      <p:tags r:id="rId1"/>
    </p:custDataLst>
    <p:extLst>
      <p:ext uri="{BB962C8B-B14F-4D97-AF65-F5344CB8AC3E}">
        <p14:creationId xmlns:p14="http://schemas.microsoft.com/office/powerpoint/2010/main" val="1243289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Point Source </a:t>
            </a:r>
            <a:r>
              <a:rPr lang="fr-FR" sz="4000" dirty="0" err="1">
                <a:solidFill>
                  <a:srgbClr val="0070C0"/>
                </a:solidFill>
                <a:latin typeface="+mj-lt"/>
              </a:rPr>
              <a:t>Discharge</a:t>
            </a:r>
            <a:r>
              <a:rPr lang="fr-FR" sz="4000" dirty="0">
                <a:solidFill>
                  <a:srgbClr val="0070C0"/>
                </a:solidFill>
                <a:latin typeface="+mj-lt"/>
              </a:rPr>
              <a:t> </a:t>
            </a:r>
            <a:r>
              <a:rPr lang="fr-FR" sz="4000" dirty="0" err="1">
                <a:solidFill>
                  <a:srgbClr val="0070C0"/>
                </a:solidFill>
                <a:latin typeface="+mj-lt"/>
              </a:rPr>
              <a:t>Regulations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4885F439-A6D6-CF1B-46FC-E69BEA808E6C}"/>
              </a:ext>
            </a:extLst>
          </p:cNvPr>
          <p:cNvSpPr txBox="1"/>
          <p:nvPr/>
        </p:nvSpPr>
        <p:spPr>
          <a:xfrm>
            <a:off x="527957" y="2052801"/>
            <a:ext cx="10807643"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Any facility that releases </a:t>
            </a:r>
            <a:r>
              <a:rPr lang="en-US" sz="1900" dirty="0">
                <a:cs typeface="Calibri Light" panose="020F0302020204030204" pitchFamily="34" charset="0"/>
                <a:hlinkClick r:id="rId4"/>
              </a:rPr>
              <a:t>pollution</a:t>
            </a:r>
            <a:r>
              <a:rPr lang="en-US" sz="1900" dirty="0">
                <a:cs typeface="Calibri Light" panose="020F0302020204030204" pitchFamily="34" charset="0"/>
              </a:rPr>
              <a:t> directly into a navigable water from a point source is required to obtain a NPDES permit for that release.</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NPDES permits specify the amount of discharge permissible for a given facility.</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Release quantities cannot result in loss of a current designated use for a body of water.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Permits must be renewed every five years, and thus can be made more stringent over time.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All permitted facilities and discharge quantities can be accessed on Enforcement and Compliance History </a:t>
            </a:r>
            <a:r>
              <a:rPr lang="en-US" sz="1900" dirty="0" err="1">
                <a:cs typeface="Calibri Light" panose="020F0302020204030204" pitchFamily="34" charset="0"/>
              </a:rPr>
              <a:t>Online’s</a:t>
            </a:r>
            <a:r>
              <a:rPr lang="en-US" sz="1900" dirty="0">
                <a:cs typeface="Calibri Light" panose="020F0302020204030204" pitchFamily="34" charset="0"/>
              </a:rPr>
              <a:t> </a:t>
            </a:r>
            <a:r>
              <a:rPr lang="en-US" sz="1900" dirty="0">
                <a:cs typeface="Calibri Light" panose="020F0302020204030204" pitchFamily="34" charset="0"/>
                <a:hlinkClick r:id="rId5"/>
              </a:rPr>
              <a:t>Discharge Monitoring Reports</a:t>
            </a:r>
            <a:r>
              <a:rPr lang="en-US" sz="19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facilities with a NPDES permit must measure </a:t>
            </a:r>
            <a:r>
              <a:rPr lang="en-US" sz="1900" i="1" dirty="0">
                <a:cs typeface="Calibri Light" panose="020F0302020204030204" pitchFamily="34" charset="0"/>
              </a:rPr>
              <a:t>conventional</a:t>
            </a:r>
            <a:r>
              <a:rPr lang="en-US" sz="1900" dirty="0">
                <a:cs typeface="Calibri Light" panose="020F0302020204030204" pitchFamily="34" charset="0"/>
              </a:rPr>
              <a:t> pollutant releases. </a:t>
            </a:r>
          </a:p>
          <a:p>
            <a:pPr marL="1257300" lvl="2" indent="-342900">
              <a:lnSpc>
                <a:spcPct val="125000"/>
              </a:lnSpc>
              <a:buFont typeface="Courier New" panose="02070309020205020404" pitchFamily="49" charset="0"/>
              <a:buChar char="o"/>
            </a:pPr>
            <a:r>
              <a:rPr lang="en-US" sz="1900" dirty="0">
                <a:cs typeface="Calibri Light" panose="020F0302020204030204" pitchFamily="34" charset="0"/>
              </a:rPr>
              <a:t>Biochemical oxygen demand (BOD), Total suspended solids (TSS), pH, Fecal coliform, Oil and grease.</a:t>
            </a:r>
          </a:p>
        </p:txBody>
      </p:sp>
    </p:spTree>
    <p:custDataLst>
      <p:tags r:id="rId1"/>
    </p:custDataLst>
    <p:extLst>
      <p:ext uri="{BB962C8B-B14F-4D97-AF65-F5344CB8AC3E}">
        <p14:creationId xmlns:p14="http://schemas.microsoft.com/office/powerpoint/2010/main" val="3874152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8E574A-FB43-5D56-CCF4-3567052C0DD9}"/>
              </a:ext>
            </a:extLst>
          </p:cNvPr>
          <p:cNvSpPr/>
          <p:nvPr/>
        </p:nvSpPr>
        <p:spPr>
          <a:xfrm>
            <a:off x="4465592" y="4037890"/>
            <a:ext cx="2545274" cy="1475263"/>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Effluent Limitation Guidelines</a:t>
            </a:r>
          </a:p>
        </p:txBody>
      </p:sp>
      <p:sp>
        <p:nvSpPr>
          <p:cNvPr id="2" name="TextBox 1">
            <a:extLst>
              <a:ext uri="{FF2B5EF4-FFF2-40B4-BE49-F238E27FC236}">
                <a16:creationId xmlns:a16="http://schemas.microsoft.com/office/drawing/2014/main" id="{18E049A1-4C89-5CF8-A972-E580FECFDA0A}"/>
              </a:ext>
            </a:extLst>
          </p:cNvPr>
          <p:cNvSpPr txBox="1"/>
          <p:nvPr/>
        </p:nvSpPr>
        <p:spPr>
          <a:xfrm>
            <a:off x="653427" y="1666744"/>
            <a:ext cx="10807643" cy="154651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For some industrial categories, NPDES permits must follow </a:t>
            </a:r>
            <a:r>
              <a:rPr lang="en-US" sz="1900" b="1" dirty="0">
                <a:cs typeface="Calibri Light" panose="020F0302020204030204" pitchFamily="34" charset="0"/>
              </a:rPr>
              <a:t>Effluent Limitation Guidelines </a:t>
            </a:r>
            <a:r>
              <a:rPr lang="en-US" sz="1900" dirty="0">
                <a:cs typeface="Calibri Light" panose="020F0302020204030204" pitchFamily="34" charset="0"/>
              </a:rPr>
              <a:t>(ELGs). These are numeric limits based on the performance of specific technologies, but specific techs are rarely required. </a:t>
            </a:r>
            <a:r>
              <a:rPr lang="en-US" sz="2000" dirty="0">
                <a:cs typeface="Calibri Light" panose="020F0302020204030204" pitchFamily="34" charset="0"/>
              </a:rPr>
              <a:t>Permit limits are set by states often using “Best Professional Judgement.”</a:t>
            </a:r>
            <a:endParaRPr lang="en-US" sz="2000" dirty="0"/>
          </a:p>
          <a:p>
            <a:pPr>
              <a:lnSpc>
                <a:spcPct val="125000"/>
              </a:lnSpc>
            </a:pPr>
            <a:endParaRPr lang="en-US" sz="1900" dirty="0">
              <a:cs typeface="Calibri Light" panose="020F0302020204030204" pitchFamily="34" charset="0"/>
            </a:endParaRPr>
          </a:p>
        </p:txBody>
      </p:sp>
      <p:sp>
        <p:nvSpPr>
          <p:cNvPr id="3" name="Rectangle: Rounded Corners 2">
            <a:extLst>
              <a:ext uri="{FF2B5EF4-FFF2-40B4-BE49-F238E27FC236}">
                <a16:creationId xmlns:a16="http://schemas.microsoft.com/office/drawing/2014/main" id="{69DB08CA-A7FC-34F6-CA54-B66FC2C4B5A0}"/>
              </a:ext>
            </a:extLst>
          </p:cNvPr>
          <p:cNvSpPr/>
          <p:nvPr/>
        </p:nvSpPr>
        <p:spPr>
          <a:xfrm>
            <a:off x="1016344" y="4188569"/>
            <a:ext cx="2441359" cy="949910"/>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4E2DD2-DF12-9644-F04E-4F11C8F750EE}"/>
              </a:ext>
            </a:extLst>
          </p:cNvPr>
          <p:cNvSpPr txBox="1"/>
          <p:nvPr/>
        </p:nvSpPr>
        <p:spPr>
          <a:xfrm>
            <a:off x="1131613" y="4448112"/>
            <a:ext cx="2068777" cy="430824"/>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Industrial Category</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8018755" y="3093863"/>
            <a:ext cx="3229252"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7976037" y="4775523"/>
            <a:ext cx="3229253" cy="1560119"/>
          </a:xfrm>
          <a:prstGeom prst="roundRect">
            <a:avLst/>
          </a:prstGeom>
          <a:solidFill>
            <a:schemeClr val="accent1">
              <a:lumMod val="20000"/>
              <a:lumOff val="8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9406DB-4379-CEC0-1DDA-4CE1143FD922}"/>
              </a:ext>
            </a:extLst>
          </p:cNvPr>
          <p:cNvSpPr txBox="1"/>
          <p:nvPr/>
        </p:nvSpPr>
        <p:spPr>
          <a:xfrm>
            <a:off x="8231818" y="3093863"/>
            <a:ext cx="3229252" cy="1569660"/>
          </a:xfrm>
          <a:prstGeom prst="rect">
            <a:avLst/>
          </a:prstGeom>
          <a:noFill/>
        </p:spPr>
        <p:txBody>
          <a:bodyPr wrap="square" rtlCol="0">
            <a:spAutoFit/>
          </a:bodyPr>
          <a:lstStyle/>
          <a:p>
            <a:r>
              <a:rPr lang="en-US" sz="1600" dirty="0"/>
              <a:t>Direct Dischargers:</a:t>
            </a:r>
          </a:p>
          <a:p>
            <a:pPr marL="285750" indent="-285750">
              <a:buFont typeface="Wingdings" panose="05000000000000000000" pitchFamily="2" charset="2"/>
              <a:buChar char="§"/>
            </a:pPr>
            <a:r>
              <a:rPr lang="en-US" sz="1600" dirty="0"/>
              <a:t>Best Practicable Technology</a:t>
            </a:r>
          </a:p>
          <a:p>
            <a:pPr marL="285750" indent="-285750">
              <a:buFont typeface="Wingdings" panose="05000000000000000000" pitchFamily="2" charset="2"/>
              <a:buChar char="§"/>
            </a:pPr>
            <a:r>
              <a:rPr lang="en-US" sz="1600" dirty="0"/>
              <a:t>Best Conventional Technology</a:t>
            </a:r>
          </a:p>
          <a:p>
            <a:pPr marL="285750" indent="-285750">
              <a:buFont typeface="Wingdings" panose="05000000000000000000" pitchFamily="2" charset="2"/>
              <a:buChar char="§"/>
            </a:pPr>
            <a:r>
              <a:rPr lang="en-US" sz="1600" dirty="0"/>
              <a:t>Best Available Technology</a:t>
            </a:r>
          </a:p>
          <a:p>
            <a:pPr marL="285750" indent="-285750">
              <a:buFont typeface="Wingdings" panose="05000000000000000000" pitchFamily="2" charset="2"/>
              <a:buChar char="§"/>
            </a:pPr>
            <a:r>
              <a:rPr lang="en-US" sz="1600" dirty="0"/>
              <a:t>New Source Performance Standards</a:t>
            </a:r>
          </a:p>
        </p:txBody>
      </p:sp>
      <p:sp>
        <p:nvSpPr>
          <p:cNvPr id="8" name="TextBox 7">
            <a:extLst>
              <a:ext uri="{FF2B5EF4-FFF2-40B4-BE49-F238E27FC236}">
                <a16:creationId xmlns:a16="http://schemas.microsoft.com/office/drawing/2014/main" id="{B66C488D-E8E6-B283-EB73-8CA67A0FFF8B}"/>
              </a:ext>
            </a:extLst>
          </p:cNvPr>
          <p:cNvSpPr txBox="1"/>
          <p:nvPr/>
        </p:nvSpPr>
        <p:spPr>
          <a:xfrm>
            <a:off x="8231818" y="4878273"/>
            <a:ext cx="3060576" cy="1815882"/>
          </a:xfrm>
          <a:prstGeom prst="rect">
            <a:avLst/>
          </a:prstGeom>
          <a:noFill/>
        </p:spPr>
        <p:txBody>
          <a:bodyPr wrap="square" rtlCol="0">
            <a:spAutoFit/>
          </a:bodyPr>
          <a:lstStyle/>
          <a:p>
            <a:r>
              <a:rPr lang="en-US" sz="1600" dirty="0"/>
              <a:t>Indirect Dischargers:</a:t>
            </a:r>
          </a:p>
          <a:p>
            <a:pPr marL="285750" indent="-285750">
              <a:buFont typeface="Wingdings" panose="05000000000000000000" pitchFamily="2" charset="2"/>
              <a:buChar char="§"/>
            </a:pPr>
            <a:r>
              <a:rPr lang="en-US" sz="1600" dirty="0"/>
              <a:t>Pre-treatment Standards for Existing Sources</a:t>
            </a:r>
          </a:p>
          <a:p>
            <a:pPr marL="285750" indent="-285750">
              <a:buFont typeface="Wingdings" panose="05000000000000000000" pitchFamily="2" charset="2"/>
              <a:buChar char="§"/>
            </a:pPr>
            <a:r>
              <a:rPr lang="en-US" sz="1600" dirty="0"/>
              <a:t>Pre-treatment Standards for Existing Sources</a:t>
            </a:r>
          </a:p>
          <a:p>
            <a:endParaRPr lang="en-US" sz="1600" dirty="0"/>
          </a:p>
          <a:p>
            <a:pPr marL="285750" indent="-285750">
              <a:buFont typeface="Wingdings" panose="05000000000000000000" pitchFamily="2" charset="2"/>
              <a:buChar char="§"/>
            </a:pPr>
            <a:endParaRPr lang="en-US" sz="1600" dirty="0"/>
          </a:p>
        </p:txBody>
      </p:sp>
      <p:sp>
        <p:nvSpPr>
          <p:cNvPr id="9" name="TextBox 8">
            <a:extLst>
              <a:ext uri="{FF2B5EF4-FFF2-40B4-BE49-F238E27FC236}">
                <a16:creationId xmlns:a16="http://schemas.microsoft.com/office/drawing/2014/main" id="{166E324F-844D-42AA-B8F5-572256A7EC70}"/>
              </a:ext>
            </a:extLst>
          </p:cNvPr>
          <p:cNvSpPr txBox="1"/>
          <p:nvPr/>
        </p:nvSpPr>
        <p:spPr>
          <a:xfrm>
            <a:off x="4604061" y="4222805"/>
            <a:ext cx="2162724"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Identify all source types and abatement technologies</a:t>
            </a:r>
          </a:p>
        </p:txBody>
      </p:sp>
      <p:cxnSp>
        <p:nvCxnSpPr>
          <p:cNvPr id="13" name="Straight Arrow Connector 12">
            <a:extLst>
              <a:ext uri="{FF2B5EF4-FFF2-40B4-BE49-F238E27FC236}">
                <a16:creationId xmlns:a16="http://schemas.microsoft.com/office/drawing/2014/main" id="{0B924484-C5B0-1E08-EE49-C2E45CF36CAE}"/>
              </a:ext>
            </a:extLst>
          </p:cNvPr>
          <p:cNvCxnSpPr>
            <a:stCxn id="3" idx="3"/>
          </p:cNvCxnSpPr>
          <p:nvPr/>
        </p:nvCxnSpPr>
        <p:spPr>
          <a:xfrm flipV="1">
            <a:off x="3457703" y="4653982"/>
            <a:ext cx="883478" cy="9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B0523E0-31BB-F5E9-2006-6CB8C9EE135F}"/>
              </a:ext>
            </a:extLst>
          </p:cNvPr>
          <p:cNvCxnSpPr>
            <a:cxnSpLocks/>
          </p:cNvCxnSpPr>
          <p:nvPr/>
        </p:nvCxnSpPr>
        <p:spPr>
          <a:xfrm flipV="1">
            <a:off x="7013135" y="3941685"/>
            <a:ext cx="962902" cy="7313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7A7776E-447F-C5EC-A4D1-80B55B39CB3D}"/>
              </a:ext>
            </a:extLst>
          </p:cNvPr>
          <p:cNvCxnSpPr>
            <a:cxnSpLocks/>
          </p:cNvCxnSpPr>
          <p:nvPr/>
        </p:nvCxnSpPr>
        <p:spPr>
          <a:xfrm>
            <a:off x="7010866" y="4653982"/>
            <a:ext cx="899138" cy="8591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759727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ELG </a:t>
            </a:r>
            <a:r>
              <a:rPr lang="fr-FR" sz="4000" dirty="0" err="1">
                <a:solidFill>
                  <a:srgbClr val="0070C0"/>
                </a:solidFill>
                <a:latin typeface="+mj-lt"/>
              </a:rPr>
              <a:t>Examples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18E049A1-4C89-5CF8-A972-E580FECFDA0A}"/>
              </a:ext>
            </a:extLst>
          </p:cNvPr>
          <p:cNvSpPr txBox="1"/>
          <p:nvPr/>
        </p:nvSpPr>
        <p:spPr>
          <a:xfrm>
            <a:off x="527958" y="1898164"/>
            <a:ext cx="5318788"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Many </a:t>
            </a:r>
            <a:r>
              <a:rPr lang="en-US" sz="1900" dirty="0">
                <a:cs typeface="Calibri Light" panose="020F0302020204030204" pitchFamily="34" charset="0"/>
                <a:hlinkClick r:id="rId4"/>
              </a:rPr>
              <a:t>industrial source categories</a:t>
            </a:r>
            <a:r>
              <a:rPr lang="en-US" sz="1900" dirty="0">
                <a:cs typeface="Calibri Light" panose="020F0302020204030204" pitchFamily="34" charset="0"/>
              </a:rPr>
              <a:t>, although ELGs are not updated frequently for newer technologies: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Steam-Generating Power Generating Plants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Coal Mining</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Dental Offices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Meat and Poultry Products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Textile Mills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Oil and Gas Extraction</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Landfills</a:t>
            </a:r>
          </a:p>
          <a:p>
            <a:pPr marL="800100" lvl="1" indent="-342900">
              <a:lnSpc>
                <a:spcPct val="125000"/>
              </a:lnSpc>
              <a:buFont typeface="Wingdings" panose="05000000000000000000" pitchFamily="2" charset="2"/>
              <a:buChar char="§"/>
            </a:pPr>
            <a:endParaRPr lang="en-US" sz="1900" dirty="0">
              <a:cs typeface="Calibri Light" panose="020F0302020204030204" pitchFamily="34" charset="0"/>
            </a:endParaRPr>
          </a:p>
        </p:txBody>
      </p:sp>
      <p:pic>
        <p:nvPicPr>
          <p:cNvPr id="2052" name="Picture 4">
            <a:extLst>
              <a:ext uri="{FF2B5EF4-FFF2-40B4-BE49-F238E27FC236}">
                <a16:creationId xmlns:a16="http://schemas.microsoft.com/office/drawing/2014/main" id="{904F177D-4B3E-AC1B-6F6C-826806939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412" y="1572261"/>
            <a:ext cx="4820112" cy="24100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DANGERS OF MERCURY IN AMALGAM DENTAL FILLINGS">
            <a:extLst>
              <a:ext uri="{FF2B5EF4-FFF2-40B4-BE49-F238E27FC236}">
                <a16:creationId xmlns:a16="http://schemas.microsoft.com/office/drawing/2014/main" id="{3A8BDC89-4403-550B-42E0-BA23FF9B2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596" y="3982317"/>
            <a:ext cx="3074850" cy="1893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xtile industry under pressure to detox fashion">
            <a:extLst>
              <a:ext uri="{FF2B5EF4-FFF2-40B4-BE49-F238E27FC236}">
                <a16:creationId xmlns:a16="http://schemas.microsoft.com/office/drawing/2014/main" id="{5F845C97-E899-694C-836D-552F4310C8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592" y="3982317"/>
            <a:ext cx="3338004" cy="2219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97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971605" y="2627627"/>
            <a:ext cx="6248790" cy="2372188"/>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Topics on the Clean Water Act: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Motivation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Regulatory Instruments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Key Terms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Evolution of the CWA</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Economics and the CWA</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89142" y="45720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Roadmap</a:t>
            </a:r>
          </a:p>
        </p:txBody>
      </p:sp>
    </p:spTree>
    <p:custDataLst>
      <p:tags r:id="rId1"/>
    </p:custDataLst>
    <p:extLst>
      <p:ext uri="{BB962C8B-B14F-4D97-AF65-F5344CB8AC3E}">
        <p14:creationId xmlns:p14="http://schemas.microsoft.com/office/powerpoint/2010/main" val="3842709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A1C4AB50-1AB2-319D-E5F2-807F17433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41" y="0"/>
            <a:ext cx="9640394" cy="6426929"/>
          </a:xfrm>
          <a:prstGeom prst="rect">
            <a:avLst/>
          </a:prstGeom>
        </p:spPr>
      </p:pic>
      <p:sp>
        <p:nvSpPr>
          <p:cNvPr id="3" name="TextBox 2">
            <a:extLst>
              <a:ext uri="{FF2B5EF4-FFF2-40B4-BE49-F238E27FC236}">
                <a16:creationId xmlns:a16="http://schemas.microsoft.com/office/drawing/2014/main" id="{FDA5292F-50D5-4315-8B5D-A258F0B9B5F1}"/>
              </a:ext>
            </a:extLst>
          </p:cNvPr>
          <p:cNvSpPr txBox="1"/>
          <p:nvPr/>
        </p:nvSpPr>
        <p:spPr>
          <a:xfrm>
            <a:off x="10360924" y="5175682"/>
            <a:ext cx="1466335"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TRI Basic</a:t>
            </a:r>
            <a:r>
              <a:rPr lang="en-US" dirty="0">
                <a:cs typeface="Calibri Light" panose="020F0302020204030204" pitchFamily="34" charset="0"/>
              </a:rPr>
              <a:t>, 2018-2020 files. </a:t>
            </a:r>
          </a:p>
        </p:txBody>
      </p:sp>
    </p:spTree>
    <p:custDataLst>
      <p:tags r:id="rId1"/>
    </p:custDataLst>
    <p:extLst>
      <p:ext uri="{BB962C8B-B14F-4D97-AF65-F5344CB8AC3E}">
        <p14:creationId xmlns:p14="http://schemas.microsoft.com/office/powerpoint/2010/main" val="158268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Abatement</a:t>
            </a:r>
            <a:r>
              <a:rPr lang="fr-FR" sz="4000" dirty="0">
                <a:solidFill>
                  <a:srgbClr val="0070C0"/>
                </a:solidFill>
                <a:latin typeface="+mj-lt"/>
              </a:rPr>
              <a:t> </a:t>
            </a:r>
            <a:r>
              <a:rPr lang="fr-FR" sz="4000" dirty="0" err="1">
                <a:solidFill>
                  <a:srgbClr val="0070C0"/>
                </a:solidFill>
                <a:latin typeface="+mj-lt"/>
              </a:rPr>
              <a:t>Subsidy</a:t>
            </a:r>
            <a:r>
              <a:rPr lang="fr-FR" sz="4000" dirty="0">
                <a:solidFill>
                  <a:srgbClr val="0070C0"/>
                </a:solidFill>
                <a:latin typeface="+mj-lt"/>
              </a:rPr>
              <a:t> Programs</a:t>
            </a:r>
          </a:p>
        </p:txBody>
      </p:sp>
      <p:sp>
        <p:nvSpPr>
          <p:cNvPr id="4" name="TextBox 3">
            <a:extLst>
              <a:ext uri="{FF2B5EF4-FFF2-40B4-BE49-F238E27FC236}">
                <a16:creationId xmlns:a16="http://schemas.microsoft.com/office/drawing/2014/main" id="{21BC9C1A-2C0A-C647-439F-D071114C11D6}"/>
              </a:ext>
            </a:extLst>
          </p:cNvPr>
          <p:cNvSpPr txBox="1"/>
          <p:nvPr/>
        </p:nvSpPr>
        <p:spPr>
          <a:xfrm>
            <a:off x="454114" y="2099397"/>
            <a:ext cx="7409242" cy="3720186"/>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Publicly-Owned Treatment Works (POTWs) receive and treat wastewater before discharging it.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The CWA established grant programs to improve treatment practices.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In 1987 the grants program was replaced by a low-interest loan program to communities, companies, non-profits, states. Also features other types of subsidies. </a:t>
            </a:r>
          </a:p>
          <a:p>
            <a:pPr marL="1257300" lvl="2" indent="-342900">
              <a:lnSpc>
                <a:spcPct val="125000"/>
              </a:lnSpc>
              <a:buFont typeface="Wingdings" panose="05000000000000000000" pitchFamily="2" charset="2"/>
              <a:buChar char="Ø"/>
            </a:pPr>
            <a:r>
              <a:rPr lang="en-US" sz="1900" dirty="0">
                <a:cs typeface="Calibri Light" panose="020F0302020204030204" pitchFamily="34" charset="0"/>
              </a:rPr>
              <a:t>Funds a broader set of projects such as nonpoint source amelioration, green infrastructure, water reuse, stormwater treatment, watershed protection programs, etc. </a:t>
            </a:r>
            <a:endParaRPr lang="en-US" dirty="0"/>
          </a:p>
        </p:txBody>
      </p:sp>
      <p:pic>
        <p:nvPicPr>
          <p:cNvPr id="3" name="Picture 2">
            <a:extLst>
              <a:ext uri="{FF2B5EF4-FFF2-40B4-BE49-F238E27FC236}">
                <a16:creationId xmlns:a16="http://schemas.microsoft.com/office/drawing/2014/main" id="{DFBB2F76-6A46-6B87-5CED-1B74B3986E63}"/>
              </a:ext>
            </a:extLst>
          </p:cNvPr>
          <p:cNvPicPr>
            <a:picLocks noChangeAspect="1"/>
          </p:cNvPicPr>
          <p:nvPr/>
        </p:nvPicPr>
        <p:blipFill>
          <a:blip r:embed="rId4"/>
          <a:stretch>
            <a:fillRect/>
          </a:stretch>
        </p:blipFill>
        <p:spPr>
          <a:xfrm>
            <a:off x="7863356" y="2208928"/>
            <a:ext cx="4201111" cy="3515216"/>
          </a:xfrm>
          <a:prstGeom prst="rect">
            <a:avLst/>
          </a:prstGeom>
        </p:spPr>
      </p:pic>
      <p:sp>
        <p:nvSpPr>
          <p:cNvPr id="5" name="TextBox 4">
            <a:extLst>
              <a:ext uri="{FF2B5EF4-FFF2-40B4-BE49-F238E27FC236}">
                <a16:creationId xmlns:a16="http://schemas.microsoft.com/office/drawing/2014/main" id="{B45E960D-03E1-53CF-14B0-6EF5A13E8C28}"/>
              </a:ext>
            </a:extLst>
          </p:cNvPr>
          <p:cNvSpPr txBox="1"/>
          <p:nvPr/>
        </p:nvSpPr>
        <p:spPr>
          <a:xfrm>
            <a:off x="11411508" y="5354812"/>
            <a:ext cx="652755" cy="369332"/>
          </a:xfrm>
          <a:prstGeom prst="rect">
            <a:avLst/>
          </a:prstGeom>
          <a:noFill/>
        </p:spPr>
        <p:txBody>
          <a:bodyPr wrap="square" rtlCol="0">
            <a:spAutoFit/>
          </a:bodyPr>
          <a:lstStyle/>
          <a:p>
            <a:r>
              <a:rPr lang="en-US" dirty="0">
                <a:hlinkClick r:id="rId5"/>
              </a:rPr>
              <a:t>Link</a:t>
            </a:r>
            <a:endParaRPr lang="en-US" dirty="0"/>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2: Key Terms</a:t>
            </a:r>
          </a:p>
        </p:txBody>
      </p:sp>
    </p:spTree>
    <p:extLst>
      <p:ext uri="{BB962C8B-B14F-4D97-AF65-F5344CB8AC3E}">
        <p14:creationId xmlns:p14="http://schemas.microsoft.com/office/powerpoint/2010/main" val="255046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"Point Source"</a:t>
            </a:r>
          </a:p>
        </p:txBody>
      </p:sp>
      <p:sp>
        <p:nvSpPr>
          <p:cNvPr id="2" name="TextBox 1">
            <a:extLst>
              <a:ext uri="{FF2B5EF4-FFF2-40B4-BE49-F238E27FC236}">
                <a16:creationId xmlns:a16="http://schemas.microsoft.com/office/drawing/2014/main" id="{75147590-3CF5-4385-9908-56946FF30BC3}"/>
              </a:ext>
            </a:extLst>
          </p:cNvPr>
          <p:cNvSpPr txBox="1"/>
          <p:nvPr/>
        </p:nvSpPr>
        <p:spPr>
          <a:xfrm>
            <a:off x="501324" y="1777143"/>
            <a:ext cx="5594676"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For </a:t>
            </a:r>
            <a:r>
              <a:rPr lang="en-US" sz="2000" dirty="0" err="1">
                <a:cs typeface="Calibri Light" panose="020F0302020204030204" pitchFamily="34" charset="0"/>
              </a:rPr>
              <a:t>jurisdictionality</a:t>
            </a:r>
            <a:r>
              <a:rPr lang="en-US" sz="2000" dirty="0">
                <a:cs typeface="Calibri Light" panose="020F0302020204030204" pitchFamily="34" charset="0"/>
              </a:rPr>
              <a:t>, the CWA distinguishes between point source and non-point source water pollution. Point sources are:</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“discernible, confined, and discrete conveyance, including … any pipe, ditch, channel, tunnel, conduit, well, fissure, container, rolling stock, concentrated animal feeding operation, or vessel … from which pollutants are or may be discharged.”</a:t>
            </a:r>
          </a:p>
        </p:txBody>
      </p:sp>
      <p:pic>
        <p:nvPicPr>
          <p:cNvPr id="4" name="Picture 3">
            <a:extLst>
              <a:ext uri="{FF2B5EF4-FFF2-40B4-BE49-F238E27FC236}">
                <a16:creationId xmlns:a16="http://schemas.microsoft.com/office/drawing/2014/main" id="{685AED72-DB4F-E273-B85E-E8B55288C5B9}"/>
              </a:ext>
            </a:extLst>
          </p:cNvPr>
          <p:cNvPicPr>
            <a:picLocks noChangeAspect="1"/>
          </p:cNvPicPr>
          <p:nvPr/>
        </p:nvPicPr>
        <p:blipFill>
          <a:blip r:embed="rId4"/>
          <a:stretch>
            <a:fillRect/>
          </a:stretch>
        </p:blipFill>
        <p:spPr>
          <a:xfrm>
            <a:off x="6495250" y="1777143"/>
            <a:ext cx="5399858" cy="3935351"/>
          </a:xfrm>
          <a:prstGeom prst="rect">
            <a:avLst/>
          </a:prstGeom>
        </p:spPr>
      </p:pic>
      <p:sp>
        <p:nvSpPr>
          <p:cNvPr id="5" name="TextBox 4">
            <a:extLst>
              <a:ext uri="{FF2B5EF4-FFF2-40B4-BE49-F238E27FC236}">
                <a16:creationId xmlns:a16="http://schemas.microsoft.com/office/drawing/2014/main" id="{2953C17B-704F-8B7F-346C-848D2519A79C}"/>
              </a:ext>
            </a:extLst>
          </p:cNvPr>
          <p:cNvSpPr txBox="1"/>
          <p:nvPr/>
        </p:nvSpPr>
        <p:spPr>
          <a:xfrm>
            <a:off x="6495250" y="5712494"/>
            <a:ext cx="5594676" cy="75918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Wastewater discharge from the Bucks Steam-Generating Electricity Plant in Bucks, Alabama.  </a:t>
            </a:r>
          </a:p>
        </p:txBody>
      </p:sp>
    </p:spTree>
    <p:custDataLst>
      <p:tags r:id="rId1"/>
    </p:custDataLst>
    <p:extLst>
      <p:ext uri="{BB962C8B-B14F-4D97-AF65-F5344CB8AC3E}">
        <p14:creationId xmlns:p14="http://schemas.microsoft.com/office/powerpoint/2010/main" val="25185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292271" y="1436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rPr>
              <a:t>Point Sources</a:t>
            </a:r>
          </a:p>
        </p:txBody>
      </p:sp>
      <p:pic>
        <p:nvPicPr>
          <p:cNvPr id="1026" name="Picture 2" descr="8,133 Water Pollution Illustrations &amp; Clip Art - iStock">
            <a:extLst>
              <a:ext uri="{FF2B5EF4-FFF2-40B4-BE49-F238E27FC236}">
                <a16:creationId xmlns:a16="http://schemas.microsoft.com/office/drawing/2014/main" id="{712F6D6E-9F59-6F56-8EC2-3009E98C9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09" y="143669"/>
            <a:ext cx="6202347" cy="6202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318A54-DD75-EBAC-288B-DF014BADF5B7}"/>
              </a:ext>
            </a:extLst>
          </p:cNvPr>
          <p:cNvSpPr txBox="1"/>
          <p:nvPr/>
        </p:nvSpPr>
        <p:spPr>
          <a:xfrm>
            <a:off x="8664605" y="5314708"/>
            <a:ext cx="2914835" cy="1031308"/>
          </a:xfrm>
          <a:prstGeom prst="rect">
            <a:avLst/>
          </a:prstGeom>
          <a:noFill/>
        </p:spPr>
        <p:txBody>
          <a:bodyPr wrap="square">
            <a:spAutoFit/>
          </a:bodyPr>
          <a:lstStyle/>
          <a:p>
            <a:pPr lvl="1">
              <a:lnSpc>
                <a:spcPct val="125000"/>
              </a:lnSpc>
            </a:pPr>
            <a:endParaRPr lang="en-US" dirty="0">
              <a:cs typeface="Calibri Light" panose="020F0302020204030204" pitchFamily="34" charset="0"/>
            </a:endParaRPr>
          </a:p>
          <a:p>
            <a:pPr lvl="1">
              <a:lnSpc>
                <a:spcPct val="125000"/>
              </a:lnSpc>
            </a:pPr>
            <a:r>
              <a:rPr lang="en-US" sz="1600" dirty="0">
                <a:cs typeface="Calibri Light" panose="020F0302020204030204" pitchFamily="34" charset="0"/>
              </a:rPr>
              <a:t>Image source: </a:t>
            </a:r>
            <a:r>
              <a:rPr lang="en-US" sz="1600" dirty="0" err="1">
                <a:cs typeface="Calibri Light" panose="020F0302020204030204" pitchFamily="34" charset="0"/>
                <a:hlinkClick r:id="rId5"/>
              </a:rPr>
              <a:t>iStockphoto</a:t>
            </a:r>
            <a:r>
              <a:rPr lang="en-US" sz="1600" dirty="0">
                <a:cs typeface="Calibri Light" panose="020F0302020204030204" pitchFamily="34" charset="0"/>
                <a:hlinkClick r:id="rId5"/>
              </a:rPr>
              <a:t> by Getty images</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907164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Aside</a:t>
            </a:r>
            <a:r>
              <a:rPr lang="fr-FR" sz="4000" dirty="0">
                <a:solidFill>
                  <a:srgbClr val="0070C0"/>
                </a:solidFill>
                <a:latin typeface="+mj-lt"/>
              </a:rPr>
              <a:t>: Point Sources and </a:t>
            </a:r>
            <a:r>
              <a:rPr lang="fr-FR" sz="4000" dirty="0" err="1">
                <a:solidFill>
                  <a:srgbClr val="0070C0"/>
                </a:solidFill>
                <a:latin typeface="+mj-lt"/>
              </a:rPr>
              <a:t>CAFOs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598978" y="2358470"/>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Concentrated animal feeding operations are specifically listed as a “point source,” but what is a CAFO?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A CAFO is any livestock operation where animals are kept for at least 45 days a year and not pastured.</a:t>
            </a:r>
          </a:p>
        </p:txBody>
      </p:sp>
      <p:pic>
        <p:nvPicPr>
          <p:cNvPr id="1026" name="Picture 2" descr="A hog farm in eastern North Carolina on Monday. The pink area is a lagoon of pig excrement.">
            <a:extLst>
              <a:ext uri="{FF2B5EF4-FFF2-40B4-BE49-F238E27FC236}">
                <a16:creationId xmlns:a16="http://schemas.microsoft.com/office/drawing/2014/main" id="{5D2722F9-ED1D-EDCD-A9E9-3CC5FA61A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164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48B786-12AC-D35C-21C6-57D7107C6FBF}"/>
              </a:ext>
            </a:extLst>
          </p:cNvPr>
          <p:cNvSpPr txBox="1"/>
          <p:nvPr/>
        </p:nvSpPr>
        <p:spPr>
          <a:xfrm>
            <a:off x="6096000" y="6026458"/>
            <a:ext cx="5594676"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Lagoons of Pig Waste Are Overflowing After Florence.” NYT.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4171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401122"/>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Aside</a:t>
            </a:r>
            <a:r>
              <a:rPr lang="fr-FR" sz="4000" dirty="0">
                <a:solidFill>
                  <a:srgbClr val="0070C0"/>
                </a:solidFill>
                <a:latin typeface="+mj-lt"/>
              </a:rPr>
              <a:t>: Point Sources and </a:t>
            </a:r>
            <a:r>
              <a:rPr lang="fr-FR" sz="4000" dirty="0" err="1">
                <a:solidFill>
                  <a:srgbClr val="0070C0"/>
                </a:solidFill>
                <a:latin typeface="+mj-lt"/>
              </a:rPr>
              <a:t>CAFOs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AB3A8A2A-0E7B-EAAD-884C-FDEEF486C013}"/>
              </a:ext>
            </a:extLst>
          </p:cNvPr>
          <p:cNvSpPr txBox="1"/>
          <p:nvPr/>
        </p:nvSpPr>
        <p:spPr>
          <a:xfrm>
            <a:off x="738062" y="2556066"/>
            <a:ext cx="5357938"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Only some “large” CAFOs and rarely medium-sized ones require a permit. </a:t>
            </a:r>
            <a:r>
              <a:rPr lang="en-US" sz="2400" dirty="0">
                <a:cs typeface="Calibri Light" panose="020F0302020204030204" pitchFamily="34" charset="0"/>
                <a:hlinkClick r:id="rId4"/>
              </a:rPr>
              <a:t>2,500 pigs is “large.”</a:t>
            </a:r>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Size-based regulations create perverse incentives to avoid permitting and oversight. </a:t>
            </a:r>
          </a:p>
        </p:txBody>
      </p:sp>
      <p:sp>
        <p:nvSpPr>
          <p:cNvPr id="5" name="TextBox 4">
            <a:extLst>
              <a:ext uri="{FF2B5EF4-FFF2-40B4-BE49-F238E27FC236}">
                <a16:creationId xmlns:a16="http://schemas.microsoft.com/office/drawing/2014/main" id="{6F48B786-12AC-D35C-21C6-57D7107C6FBF}"/>
              </a:ext>
            </a:extLst>
          </p:cNvPr>
          <p:cNvSpPr txBox="1"/>
          <p:nvPr/>
        </p:nvSpPr>
        <p:spPr>
          <a:xfrm>
            <a:off x="6220287" y="5845877"/>
            <a:ext cx="5594676"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Size-based regulations, productivity, and environmental quality. Chen et al. (2019).</a:t>
            </a:r>
            <a:endParaRPr lang="en-US" sz="1400" dirty="0">
              <a:cs typeface="Calibri Light" panose="020F0302020204030204" pitchFamily="34" charset="0"/>
            </a:endParaRPr>
          </a:p>
        </p:txBody>
      </p:sp>
      <p:pic>
        <p:nvPicPr>
          <p:cNvPr id="4" name="Picture 3">
            <a:extLst>
              <a:ext uri="{FF2B5EF4-FFF2-40B4-BE49-F238E27FC236}">
                <a16:creationId xmlns:a16="http://schemas.microsoft.com/office/drawing/2014/main" id="{B4629D05-A833-F988-A6B6-0C0B4763C908}"/>
              </a:ext>
            </a:extLst>
          </p:cNvPr>
          <p:cNvPicPr>
            <a:picLocks noChangeAspect="1"/>
          </p:cNvPicPr>
          <p:nvPr/>
        </p:nvPicPr>
        <p:blipFill>
          <a:blip r:embed="rId6"/>
          <a:stretch>
            <a:fillRect/>
          </a:stretch>
        </p:blipFill>
        <p:spPr>
          <a:xfrm>
            <a:off x="6096000" y="1519891"/>
            <a:ext cx="5535493" cy="4401392"/>
          </a:xfrm>
          <a:prstGeom prst="rect">
            <a:avLst/>
          </a:prstGeom>
        </p:spPr>
      </p:pic>
    </p:spTree>
    <p:custDataLst>
      <p:tags r:id="rId1"/>
    </p:custDataLst>
    <p:extLst>
      <p:ext uri="{BB962C8B-B14F-4D97-AF65-F5344CB8AC3E}">
        <p14:creationId xmlns:p14="http://schemas.microsoft.com/office/powerpoint/2010/main" val="33466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"Waters of the United States"</a:t>
            </a:r>
          </a:p>
        </p:txBody>
      </p:sp>
      <p:sp>
        <p:nvSpPr>
          <p:cNvPr id="2" name="TextBox 1">
            <a:extLst>
              <a:ext uri="{FF2B5EF4-FFF2-40B4-BE49-F238E27FC236}">
                <a16:creationId xmlns:a16="http://schemas.microsoft.com/office/drawing/2014/main" id="{94F4AADA-FB9A-B16A-F511-0AE80F25E6A4}"/>
              </a:ext>
            </a:extLst>
          </p:cNvPr>
          <p:cNvSpPr txBox="1"/>
          <p:nvPr/>
        </p:nvSpPr>
        <p:spPr>
          <a:xfrm>
            <a:off x="665865" y="2435266"/>
            <a:ext cx="4745379" cy="1987467"/>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Clear examples of WOTUS: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Navigable rivers and lakes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Interstate waters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Territorial seas up to 200 miles</a:t>
            </a:r>
          </a:p>
          <a:p>
            <a:pPr>
              <a:lnSpc>
                <a:spcPct val="125000"/>
              </a:lnSpc>
            </a:pPr>
            <a:endParaRPr lang="en-US" sz="2000" dirty="0">
              <a:cs typeface="Calibri Light" panose="020F0302020204030204" pitchFamily="34" charset="0"/>
            </a:endParaRPr>
          </a:p>
        </p:txBody>
      </p:sp>
      <p:sp>
        <p:nvSpPr>
          <p:cNvPr id="3" name="TextBox 2">
            <a:extLst>
              <a:ext uri="{FF2B5EF4-FFF2-40B4-BE49-F238E27FC236}">
                <a16:creationId xmlns:a16="http://schemas.microsoft.com/office/drawing/2014/main" id="{E286DB8E-F119-70D7-BD13-0F353081A0D6}"/>
              </a:ext>
            </a:extLst>
          </p:cNvPr>
          <p:cNvSpPr txBox="1"/>
          <p:nvPr/>
        </p:nvSpPr>
        <p:spPr>
          <a:xfrm>
            <a:off x="6096000" y="2435266"/>
            <a:ext cx="5156742" cy="2372188"/>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Somewhat ambiguous: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Groundwater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Wetlands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Tributaries of major rivers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Ephemeral, intermittent, and perennial streams</a:t>
            </a:r>
          </a:p>
        </p:txBody>
      </p:sp>
    </p:spTree>
    <p:custDataLst>
      <p:tags r:id="rId1"/>
    </p:custDataLst>
    <p:extLst>
      <p:ext uri="{BB962C8B-B14F-4D97-AF65-F5344CB8AC3E}">
        <p14:creationId xmlns:p14="http://schemas.microsoft.com/office/powerpoint/2010/main" val="301883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58766" y="42004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Basic </a:t>
            </a:r>
            <a:r>
              <a:rPr lang="fr-FR" sz="4000" dirty="0" err="1">
                <a:solidFill>
                  <a:srgbClr val="0070C0"/>
                </a:solidFill>
                <a:latin typeface="+mj-lt"/>
              </a:rPr>
              <a:t>Hydrology</a:t>
            </a:r>
            <a:r>
              <a:rPr lang="fr-FR" sz="4000" dirty="0">
                <a:solidFill>
                  <a:srgbClr val="0070C0"/>
                </a:solidFill>
                <a:latin typeface="+mj-lt"/>
              </a:rPr>
              <a:t> and </a:t>
            </a:r>
            <a:r>
              <a:rPr lang="fr-FR" sz="4000" dirty="0" err="1">
                <a:solidFill>
                  <a:srgbClr val="0070C0"/>
                </a:solidFill>
                <a:latin typeface="+mj-lt"/>
              </a:rPr>
              <a:t>Hydrogeology</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75147590-3CF5-4385-9908-56946FF30BC3}"/>
              </a:ext>
            </a:extLst>
          </p:cNvPr>
          <p:cNvSpPr txBox="1"/>
          <p:nvPr/>
        </p:nvSpPr>
        <p:spPr>
          <a:xfrm>
            <a:off x="514933" y="1949180"/>
            <a:ext cx="2809120"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Congress required the CWA “restore and maintain the chemical, physical and biological integrity of the Nation's waters.”</a:t>
            </a:r>
          </a:p>
        </p:txBody>
      </p:sp>
      <p:pic>
        <p:nvPicPr>
          <p:cNvPr id="3074" name="Picture 2" descr="Surface Water-Groundwater interaction">
            <a:extLst>
              <a:ext uri="{FF2B5EF4-FFF2-40B4-BE49-F238E27FC236}">
                <a16:creationId xmlns:a16="http://schemas.microsoft.com/office/drawing/2014/main" id="{BFD6E2D8-21BD-5124-F8FC-B56FDCD8C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061" y="437512"/>
            <a:ext cx="2965173" cy="5982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46ACF1-05EE-35D5-F22F-2FFA28E0FBBF}"/>
              </a:ext>
            </a:extLst>
          </p:cNvPr>
          <p:cNvSpPr txBox="1"/>
          <p:nvPr/>
        </p:nvSpPr>
        <p:spPr>
          <a:xfrm>
            <a:off x="3585063" y="5836251"/>
            <a:ext cx="683459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Sources: </a:t>
            </a:r>
            <a:r>
              <a:rPr lang="en-US" sz="1400" dirty="0">
                <a:cs typeface="Calibri Light" panose="020F0302020204030204" pitchFamily="34" charset="0"/>
                <a:hlinkClick r:id="rId5"/>
              </a:rPr>
              <a:t>Integrate Student Materials</a:t>
            </a:r>
            <a:r>
              <a:rPr lang="en-US" sz="1400" dirty="0">
                <a:cs typeface="Calibri Light" panose="020F0302020204030204" pitchFamily="34" charset="0"/>
              </a:rPr>
              <a:t> and </a:t>
            </a:r>
            <a:r>
              <a:rPr lang="en-US" sz="1400" dirty="0">
                <a:cs typeface="Calibri Light" panose="020F0302020204030204" pitchFamily="34" charset="0"/>
                <a:hlinkClick r:id="rId6"/>
              </a:rPr>
              <a:t>Encyclopedia Britannica</a:t>
            </a:r>
            <a:r>
              <a:rPr lang="en-US" sz="1400" dirty="0">
                <a:cs typeface="Calibri Light" panose="020F0302020204030204" pitchFamily="34" charset="0"/>
              </a:rPr>
              <a:t>.  </a:t>
            </a:r>
          </a:p>
        </p:txBody>
      </p:sp>
      <p:pic>
        <p:nvPicPr>
          <p:cNvPr id="3076" name="Picture 4" descr="water cycle | Definition, Steps, Diagram, &amp; Facts | Britannica">
            <a:extLst>
              <a:ext uri="{FF2B5EF4-FFF2-40B4-BE49-F238E27FC236}">
                <a16:creationId xmlns:a16="http://schemas.microsoft.com/office/drawing/2014/main" id="{86D7955F-A4F2-4E8C-FAC1-EC3720FDC4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5063" y="1949180"/>
            <a:ext cx="4779651" cy="34650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2629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Tension in </a:t>
            </a:r>
            <a:r>
              <a:rPr lang="fr-FR" sz="4000" dirty="0" err="1">
                <a:solidFill>
                  <a:srgbClr val="0070C0"/>
                </a:solidFill>
                <a:latin typeface="+mj-lt"/>
              </a:rPr>
              <a:t>Defining</a:t>
            </a:r>
            <a:r>
              <a:rPr lang="fr-FR" sz="4000" dirty="0">
                <a:solidFill>
                  <a:srgbClr val="0070C0"/>
                </a:solidFill>
                <a:latin typeface="+mj-lt"/>
              </a:rPr>
              <a:t> "Waters of the United States"</a:t>
            </a:r>
          </a:p>
        </p:txBody>
      </p:sp>
      <p:pic>
        <p:nvPicPr>
          <p:cNvPr id="7" name="Picture 6">
            <a:extLst>
              <a:ext uri="{FF2B5EF4-FFF2-40B4-BE49-F238E27FC236}">
                <a16:creationId xmlns:a16="http://schemas.microsoft.com/office/drawing/2014/main" id="{2C0C29FA-C71D-928C-7B73-2B6B45B469BC}"/>
              </a:ext>
            </a:extLst>
          </p:cNvPr>
          <p:cNvPicPr>
            <a:picLocks noChangeAspect="1"/>
          </p:cNvPicPr>
          <p:nvPr/>
        </p:nvPicPr>
        <p:blipFill>
          <a:blip r:embed="rId4"/>
          <a:stretch>
            <a:fillRect/>
          </a:stretch>
        </p:blipFill>
        <p:spPr>
          <a:xfrm>
            <a:off x="246356" y="2102343"/>
            <a:ext cx="4831672" cy="2916680"/>
          </a:xfrm>
          <a:prstGeom prst="rect">
            <a:avLst/>
          </a:prstGeom>
        </p:spPr>
      </p:pic>
      <p:pic>
        <p:nvPicPr>
          <p:cNvPr id="4098" name="Picture 2" descr="vernal pool">
            <a:extLst>
              <a:ext uri="{FF2B5EF4-FFF2-40B4-BE49-F238E27FC236}">
                <a16:creationId xmlns:a16="http://schemas.microsoft.com/office/drawing/2014/main" id="{A1B423E3-759B-D7F5-E9FF-11A3A8173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2109" y="1676842"/>
            <a:ext cx="34480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ocosin Lakes Draft Plan Public Input Sought | Coastal Review">
            <a:extLst>
              <a:ext uri="{FF2B5EF4-FFF2-40B4-BE49-F238E27FC236}">
                <a16:creationId xmlns:a16="http://schemas.microsoft.com/office/drawing/2014/main" id="{A3A50B8E-7E06-9AB7-5AEA-410B7E37FC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0579" y="3835225"/>
            <a:ext cx="3300321" cy="2201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2E9AE-34CE-0FD6-687B-2793D3134223}"/>
              </a:ext>
            </a:extLst>
          </p:cNvPr>
          <p:cNvSpPr txBox="1"/>
          <p:nvPr/>
        </p:nvSpPr>
        <p:spPr>
          <a:xfrm>
            <a:off x="246356" y="5156510"/>
            <a:ext cx="4423300"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All google images: (from left, clockwise) The LA River, California vernal ponds, Texas prairie wetlands, ephemeral desert riverbed, </a:t>
            </a:r>
            <a:r>
              <a:rPr lang="en-US" sz="1400" dirty="0" err="1">
                <a:cs typeface="Calibri Light" panose="020F0302020204030204" pitchFamily="34" charset="0"/>
              </a:rPr>
              <a:t>pocosins</a:t>
            </a:r>
            <a:r>
              <a:rPr lang="en-US" sz="1400" dirty="0">
                <a:cs typeface="Calibri Light" panose="020F0302020204030204" pitchFamily="34" charset="0"/>
              </a:rPr>
              <a:t> in South Carolina.  </a:t>
            </a:r>
          </a:p>
        </p:txBody>
      </p:sp>
      <p:pic>
        <p:nvPicPr>
          <p:cNvPr id="4104" name="Picture 8" descr="Texas Prairie Wetlands Project Marks 25 Years">
            <a:extLst>
              <a:ext uri="{FF2B5EF4-FFF2-40B4-BE49-F238E27FC236}">
                <a16:creationId xmlns:a16="http://schemas.microsoft.com/office/drawing/2014/main" id="{4CE4B705-E273-59E9-AC41-E701AE6313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900" y="1842803"/>
            <a:ext cx="3659510" cy="182975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Features of a Desert DesertUSA">
            <a:extLst>
              <a:ext uri="{FF2B5EF4-FFF2-40B4-BE49-F238E27FC236}">
                <a16:creationId xmlns:a16="http://schemas.microsoft.com/office/drawing/2014/main" id="{21908E89-1649-28F6-CA3C-8090AF7B08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3825" y="3672558"/>
            <a:ext cx="3613660" cy="2101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857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Water Quality?</a:t>
            </a:r>
          </a:p>
        </p:txBody>
      </p:sp>
      <p:sp>
        <p:nvSpPr>
          <p:cNvPr id="5" name="TextBox 4">
            <a:extLst>
              <a:ext uri="{FF2B5EF4-FFF2-40B4-BE49-F238E27FC236}">
                <a16:creationId xmlns:a16="http://schemas.microsoft.com/office/drawing/2014/main" id="{026F36D3-DD33-23CB-7384-06AA37E96198}"/>
              </a:ext>
            </a:extLst>
          </p:cNvPr>
          <p:cNvSpPr txBox="1"/>
          <p:nvPr/>
        </p:nvSpPr>
        <p:spPr>
          <a:xfrm>
            <a:off x="490654" y="1481144"/>
            <a:ext cx="7994606" cy="1105431"/>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Cuyahoga is infamous for its 13 fires, but this wasn’t rare. The Delaware River in Philadelphia, Baltimore harbor, the Buffalo river, and the Rouge River in Detroit also caught fire. NYC harbor had 300 oil spills in the first six months of 1973. </a:t>
            </a:r>
          </a:p>
        </p:txBody>
      </p:sp>
      <p:sp>
        <p:nvSpPr>
          <p:cNvPr id="8" name="TextBox 7">
            <a:extLst>
              <a:ext uri="{FF2B5EF4-FFF2-40B4-BE49-F238E27FC236}">
                <a16:creationId xmlns:a16="http://schemas.microsoft.com/office/drawing/2014/main" id="{BACEE9F0-5920-6F0C-D63D-78110214EF17}"/>
              </a:ext>
            </a:extLst>
          </p:cNvPr>
          <p:cNvSpPr txBox="1"/>
          <p:nvPr/>
        </p:nvSpPr>
        <p:spPr>
          <a:xfrm>
            <a:off x="758776" y="5819444"/>
            <a:ext cx="7726484" cy="611001"/>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Figures: (from left) Cuyahoga river water, NYC oil slick in 1973, and paper mill effluent on the Androscoggin river </a:t>
            </a:r>
            <a:r>
              <a:rPr lang="en-US" sz="1400">
                <a:cs typeface="Calibri Light" panose="020F0302020204030204" pitchFamily="34" charset="0"/>
              </a:rPr>
              <a:t>in Maine. </a:t>
            </a:r>
            <a:r>
              <a:rPr lang="en-US" sz="1400" dirty="0">
                <a:cs typeface="Calibri Light" panose="020F0302020204030204" pitchFamily="34" charset="0"/>
                <a:hlinkClick r:id="rId4"/>
              </a:rPr>
              <a:t>Source</a:t>
            </a:r>
            <a:r>
              <a:rPr lang="en-US" sz="1400" dirty="0">
                <a:cs typeface="Calibri Light" panose="020F0302020204030204" pitchFamily="34" charset="0"/>
              </a:rPr>
              <a:t>.</a:t>
            </a:r>
          </a:p>
        </p:txBody>
      </p:sp>
      <p:pic>
        <p:nvPicPr>
          <p:cNvPr id="2052" name="Picture 4" descr="betty klaric water sample from cuyahoga">
            <a:extLst>
              <a:ext uri="{FF2B5EF4-FFF2-40B4-BE49-F238E27FC236}">
                <a16:creationId xmlns:a16="http://schemas.microsoft.com/office/drawing/2014/main" id="{2837CFA9-4643-C81A-9F31-0C9027BFE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776" y="2795304"/>
            <a:ext cx="3359109" cy="3004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ine/DOCUMERICAe/DOCUMERICA">
            <a:extLst>
              <a:ext uri="{FF2B5EF4-FFF2-40B4-BE49-F238E27FC236}">
                <a16:creationId xmlns:a16="http://schemas.microsoft.com/office/drawing/2014/main" id="{3547FCB3-D77F-3B55-07F1-28469F171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3660" y="1481144"/>
            <a:ext cx="3359109" cy="4949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cumerica">
            <a:extLst>
              <a:ext uri="{FF2B5EF4-FFF2-40B4-BE49-F238E27FC236}">
                <a16:creationId xmlns:a16="http://schemas.microsoft.com/office/drawing/2014/main" id="{0580F56D-46CC-F7F9-E1AB-6A38802490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885" y="2785160"/>
            <a:ext cx="4465775" cy="30048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11797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3: Evolution of the CWA</a:t>
            </a:r>
          </a:p>
        </p:txBody>
      </p:sp>
    </p:spTree>
    <p:extLst>
      <p:ext uri="{BB962C8B-B14F-4D97-AF65-F5344CB8AC3E}">
        <p14:creationId xmlns:p14="http://schemas.microsoft.com/office/powerpoint/2010/main" val="1537514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72171" y="374488"/>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Early</a:t>
            </a:r>
            <a:r>
              <a:rPr lang="fr-FR" sz="4000" dirty="0">
                <a:solidFill>
                  <a:srgbClr val="0070C0"/>
                </a:solidFill>
                <a:latin typeface="+mj-lt"/>
              </a:rPr>
              <a:t> </a:t>
            </a:r>
            <a:r>
              <a:rPr lang="fr-FR" sz="4000" dirty="0" err="1">
                <a:solidFill>
                  <a:srgbClr val="0070C0"/>
                </a:solidFill>
                <a:latin typeface="+mj-lt"/>
              </a:rPr>
              <a:t>Revisions</a:t>
            </a:r>
            <a:r>
              <a:rPr lang="fr-FR" sz="4000" dirty="0">
                <a:solidFill>
                  <a:srgbClr val="0070C0"/>
                </a:solidFill>
                <a:latin typeface="+mj-lt"/>
              </a:rPr>
              <a:t> to WOTUS</a:t>
            </a:r>
          </a:p>
        </p:txBody>
      </p:sp>
      <p:sp>
        <p:nvSpPr>
          <p:cNvPr id="2" name="TextBox 1">
            <a:extLst>
              <a:ext uri="{FF2B5EF4-FFF2-40B4-BE49-F238E27FC236}">
                <a16:creationId xmlns:a16="http://schemas.microsoft.com/office/drawing/2014/main" id="{7E0D35E3-39BD-7646-A4FC-A0AF6DBD0ED0}"/>
              </a:ext>
            </a:extLst>
          </p:cNvPr>
          <p:cNvSpPr txBox="1"/>
          <p:nvPr/>
        </p:nvSpPr>
        <p:spPr>
          <a:xfrm>
            <a:off x="424736" y="1955147"/>
            <a:ext cx="10778883" cy="3354701"/>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original CWA only applied to navigable waters. Several revisions were codified by Congress or established by case review. These generally expanded “jurisdictional” waters, i.e., features that are subject to the rules of the CWA:</a:t>
            </a:r>
          </a:p>
          <a:p>
            <a:pPr marL="914400" lvl="1" indent="-457200">
              <a:lnSpc>
                <a:spcPct val="125000"/>
              </a:lnSpc>
              <a:buFont typeface="+mj-lt"/>
              <a:buAutoNum type="arabicParenR"/>
            </a:pPr>
            <a:r>
              <a:rPr lang="en-US" sz="1900" dirty="0">
                <a:cs typeface="Calibri Light" panose="020F0302020204030204" pitchFamily="34" charset="0"/>
              </a:rPr>
              <a:t>1977 Amendments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Non-navigable tributaries are jurisdictional because they affect navigable waters.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Wetlands adjacent to or hydrologically connected to WOTUS are also jurisdictional. </a:t>
            </a:r>
          </a:p>
          <a:p>
            <a:pPr marL="1828800" lvl="3" indent="-457200">
              <a:lnSpc>
                <a:spcPct val="125000"/>
              </a:lnSpc>
              <a:buFont typeface="Wingdings" panose="05000000000000000000" pitchFamily="2" charset="2"/>
              <a:buChar char="Ø"/>
            </a:pPr>
            <a:r>
              <a:rPr lang="en-US" sz="1900" dirty="0">
                <a:cs typeface="Calibri Light" panose="020F0302020204030204" pitchFamily="34" charset="0"/>
              </a:rPr>
              <a:t>Wetlands recharge water levels, absorb pollutants, and provide habitat. </a:t>
            </a:r>
          </a:p>
          <a:p>
            <a:pPr marL="914400" lvl="1" indent="-457200">
              <a:lnSpc>
                <a:spcPct val="125000"/>
              </a:lnSpc>
              <a:buFont typeface="+mj-lt"/>
              <a:buAutoNum type="arabicParenR"/>
            </a:pPr>
            <a:r>
              <a:rPr lang="en-US" sz="1900" i="1" dirty="0">
                <a:cs typeface="Calibri Light" panose="020F0302020204030204" pitchFamily="34" charset="0"/>
              </a:rPr>
              <a:t>U.S. v Riverside Bayview Homes </a:t>
            </a:r>
            <a:r>
              <a:rPr lang="en-US" sz="1900" dirty="0">
                <a:cs typeface="Calibri Light" panose="020F0302020204030204" pitchFamily="34" charset="0"/>
              </a:rPr>
              <a:t>(1985) decided that waters totally confined to one state are also  jurisdictional.</a:t>
            </a:r>
          </a:p>
        </p:txBody>
      </p:sp>
    </p:spTree>
    <p:custDataLst>
      <p:tags r:id="rId1"/>
    </p:custDataLst>
    <p:extLst>
      <p:ext uri="{BB962C8B-B14F-4D97-AF65-F5344CB8AC3E}">
        <p14:creationId xmlns:p14="http://schemas.microsoft.com/office/powerpoint/2010/main" val="4116503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Rapanos</a:t>
            </a:r>
            <a:r>
              <a:rPr lang="fr-FR" sz="4000" dirty="0">
                <a:solidFill>
                  <a:srgbClr val="0070C0"/>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2005251"/>
            <a:ext cx="6665517"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John </a:t>
            </a:r>
            <a:r>
              <a:rPr lang="en-US" sz="1900" dirty="0" err="1">
                <a:cs typeface="Calibri Light" panose="020F0302020204030204" pitchFamily="34" charset="0"/>
              </a:rPr>
              <a:t>Rapanos</a:t>
            </a:r>
            <a:r>
              <a:rPr lang="en-US" sz="1900" dirty="0">
                <a:cs typeface="Calibri Light" panose="020F0302020204030204" pitchFamily="34" charset="0"/>
              </a:rPr>
              <a:t> filled over 20 acres of wetlands near Lake St. Claire, Michigan, in preparation to build a mall. He did not seek a permit, and the Army Corps of Engineers filed an injunction for him to stop building.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rPr>
              <a:t>This was the same lake that had been the subject of the </a:t>
            </a:r>
            <a:r>
              <a:rPr lang="en-US" sz="1900" i="1" dirty="0">
                <a:cs typeface="Calibri Light" panose="020F0302020204030204" pitchFamily="34" charset="0"/>
              </a:rPr>
              <a:t>Riverside Bayview Homes </a:t>
            </a:r>
            <a:r>
              <a:rPr lang="en-US" sz="1900" dirty="0">
                <a:cs typeface="Calibri Light" panose="020F0302020204030204" pitchFamily="34" charset="0"/>
              </a:rPr>
              <a:t>supreme court case. State regulators argued that the wetlands had been established as jurisdictional. </a:t>
            </a:r>
          </a:p>
          <a:p>
            <a:pPr>
              <a:lnSpc>
                <a:spcPct val="125000"/>
              </a:lnSpc>
            </a:pPr>
            <a:endParaRPr lang="en-US" sz="1900" dirty="0">
              <a:cs typeface="Calibri Light" panose="020F0302020204030204" pitchFamily="34" charset="0"/>
            </a:endParaRPr>
          </a:p>
          <a:p>
            <a:pP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sued to avoid paying $25,000 fines per day, eventually paying settlement costs of nearly $1m without admitting fault. </a:t>
            </a:r>
          </a:p>
        </p:txBody>
      </p:sp>
      <p:pic>
        <p:nvPicPr>
          <p:cNvPr id="7170" name="Picture 2" descr="Photo courtesy of NOAA via Wikimedia">
            <a:extLst>
              <a:ext uri="{FF2B5EF4-FFF2-40B4-BE49-F238E27FC236}">
                <a16:creationId xmlns:a16="http://schemas.microsoft.com/office/drawing/2014/main" id="{CDDA40D5-9E15-CE01-F151-16845CA0A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090" y="2317071"/>
            <a:ext cx="4477173" cy="3066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8205EB-4C00-881A-E794-EA424ABB4456}"/>
              </a:ext>
            </a:extLst>
          </p:cNvPr>
          <p:cNvSpPr txBox="1"/>
          <p:nvPr/>
        </p:nvSpPr>
        <p:spPr>
          <a:xfrm>
            <a:off x="7290089" y="5370645"/>
            <a:ext cx="4677009" cy="880306"/>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Lake St. Clair’s chronic problems have not only gone unresolved over the decades; there isn’t even consensus on what’s causing them.</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04560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Rapanos</a:t>
            </a:r>
            <a:r>
              <a:rPr lang="fr-FR" sz="4000" dirty="0">
                <a:solidFill>
                  <a:srgbClr val="0070C0"/>
                </a:solidFill>
                <a:latin typeface="+mj-lt"/>
              </a:rPr>
              <a:t> vs. U.S. (2006) </a:t>
            </a:r>
          </a:p>
        </p:txBody>
      </p:sp>
      <p:sp>
        <p:nvSpPr>
          <p:cNvPr id="2" name="TextBox 1">
            <a:extLst>
              <a:ext uri="{FF2B5EF4-FFF2-40B4-BE49-F238E27FC236}">
                <a16:creationId xmlns:a16="http://schemas.microsoft.com/office/drawing/2014/main" id="{8FC540F0-C4E7-47DC-00D9-45507DB52CF2}"/>
              </a:ext>
            </a:extLst>
          </p:cNvPr>
          <p:cNvSpPr txBox="1"/>
          <p:nvPr/>
        </p:nvSpPr>
        <p:spPr>
          <a:xfrm>
            <a:off x="424737" y="1955147"/>
            <a:ext cx="10583574"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Supreme Court did not reach a firm decision, but it elaborated on two jurisdictional tests:</a:t>
            </a:r>
          </a:p>
          <a:p>
            <a:pPr marL="914400" lvl="1" indent="-457200">
              <a:lnSpc>
                <a:spcPct val="125000"/>
              </a:lnSpc>
              <a:buFont typeface="+mj-lt"/>
              <a:buAutoNum type="arabicParenR"/>
            </a:pPr>
            <a:r>
              <a:rPr lang="en-US" sz="2000" b="1" dirty="0">
                <a:cs typeface="Calibri Light" panose="020F0302020204030204" pitchFamily="34" charset="0"/>
              </a:rPr>
              <a:t>Scalia test: </a:t>
            </a:r>
            <a:r>
              <a:rPr lang="en-US" sz="2000" dirty="0">
                <a:cs typeface="Calibri Light" panose="020F0302020204030204" pitchFamily="34" charset="0"/>
              </a:rPr>
              <a:t>jurisdiction extends to relatively permanent bodies of water, including wetlands, that are connected to navigable waters. </a:t>
            </a:r>
          </a:p>
          <a:p>
            <a:pPr marL="914400" lvl="1" indent="-457200">
              <a:lnSpc>
                <a:spcPct val="125000"/>
              </a:lnSpc>
              <a:buFont typeface="+mj-lt"/>
              <a:buAutoNum type="arabicParenR"/>
            </a:pPr>
            <a:r>
              <a:rPr lang="en-US" sz="2000" b="1" dirty="0">
                <a:cs typeface="Calibri Light" panose="020F0302020204030204" pitchFamily="34" charset="0"/>
              </a:rPr>
              <a:t>Kennedy test: </a:t>
            </a:r>
            <a:r>
              <a:rPr lang="en-US" sz="2000" dirty="0">
                <a:cs typeface="Calibri Light" panose="020F0302020204030204" pitchFamily="34" charset="0"/>
              </a:rPr>
              <a:t>jurisdiction extends to any waters, including wetlands, acting as a </a:t>
            </a:r>
            <a:r>
              <a:rPr lang="en-US" sz="2000" b="1" dirty="0">
                <a:solidFill>
                  <a:srgbClr val="0070C0"/>
                </a:solidFill>
                <a:cs typeface="Calibri Light" panose="020F0302020204030204" pitchFamily="34" charset="0"/>
              </a:rPr>
              <a:t>significant nexus</a:t>
            </a:r>
            <a:r>
              <a:rPr lang="en-US" sz="2000" b="1" dirty="0">
                <a:cs typeface="Calibri Light" panose="020F0302020204030204" pitchFamily="34" charset="0"/>
              </a:rPr>
              <a:t> </a:t>
            </a:r>
            <a:r>
              <a:rPr lang="en-US" sz="2000" dirty="0">
                <a:cs typeface="Calibri Light" panose="020F0302020204030204" pitchFamily="34" charset="0"/>
              </a:rPr>
              <a:t>for traditional navigable waters. </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Significant nexus: the wetlands or other water must “significantly affect the chemical, physical, and biological integrity” of navigable waters. </a:t>
            </a:r>
          </a:p>
          <a:p>
            <a:pPr lvl="2">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Ultimately, the Army Corps of Engineers and EPA established that a body of water is jurisdictional if it meets either the Scalia test or the Kennedy test.</a:t>
            </a:r>
          </a:p>
        </p:txBody>
      </p:sp>
    </p:spTree>
    <p:custDataLst>
      <p:tags r:id="rId1"/>
    </p:custDataLst>
    <p:extLst>
      <p:ext uri="{BB962C8B-B14F-4D97-AF65-F5344CB8AC3E}">
        <p14:creationId xmlns:p14="http://schemas.microsoft.com/office/powerpoint/2010/main" val="24547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486926" y="2791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Clean Water Rule (2015)</a:t>
            </a:r>
          </a:p>
        </p:txBody>
      </p:sp>
      <p:sp>
        <p:nvSpPr>
          <p:cNvPr id="4" name="TextBox 3">
            <a:extLst>
              <a:ext uri="{FF2B5EF4-FFF2-40B4-BE49-F238E27FC236}">
                <a16:creationId xmlns:a16="http://schemas.microsoft.com/office/drawing/2014/main" id="{F3BBA0F1-C89B-FF84-29B9-ABD8109356D1}"/>
              </a:ext>
            </a:extLst>
          </p:cNvPr>
          <p:cNvSpPr txBox="1"/>
          <p:nvPr/>
        </p:nvSpPr>
        <p:spPr>
          <a:xfrm>
            <a:off x="235767" y="2019374"/>
            <a:ext cx="5689044"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Clean Water Rule built on the connections inherent to hydrogeologic systems, using the </a:t>
            </a:r>
            <a:r>
              <a:rPr lang="en-US" sz="2000" b="1" dirty="0">
                <a:solidFill>
                  <a:srgbClr val="0070C0"/>
                </a:solidFill>
                <a:cs typeface="Calibri Light" panose="020F0302020204030204" pitchFamily="34" charset="0"/>
              </a:rPr>
              <a:t>significant nexus</a:t>
            </a:r>
            <a:r>
              <a:rPr lang="en-US" sz="2000" dirty="0">
                <a:solidFill>
                  <a:srgbClr val="0070C0"/>
                </a:solidFill>
                <a:cs typeface="Calibri Light" panose="020F0302020204030204" pitchFamily="34" charset="0"/>
              </a:rPr>
              <a:t> </a:t>
            </a:r>
            <a:r>
              <a:rPr lang="en-US" sz="2000" dirty="0">
                <a:cs typeface="Calibri Light" panose="020F0302020204030204" pitchFamily="34" charset="0"/>
              </a:rPr>
              <a:t>test in re-evaluating </a:t>
            </a:r>
            <a:r>
              <a:rPr lang="en-US" sz="2000" dirty="0" err="1">
                <a:cs typeface="Calibri Light" panose="020F0302020204030204" pitchFamily="34" charset="0"/>
              </a:rPr>
              <a:t>jurisdictionality</a:t>
            </a:r>
            <a:r>
              <a:rPr lang="en-US" sz="20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Previously non-jurisdictional waters were determined to significantly affect the chemical, physical, and biological integrity of WOTUS.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Dramatic increase in </a:t>
            </a:r>
            <a:r>
              <a:rPr lang="en-US" sz="2000" dirty="0" err="1">
                <a:cs typeface="Calibri Light" panose="020F0302020204030204" pitchFamily="34" charset="0"/>
              </a:rPr>
              <a:t>jurisdictionality</a:t>
            </a:r>
            <a:r>
              <a:rPr lang="en-US" sz="2000" dirty="0">
                <a:cs typeface="Calibri Light" panose="020F0302020204030204" pitchFamily="34" charset="0"/>
              </a:rPr>
              <a:t>: intermittent streams and many wetlands all became WOTUS. </a:t>
            </a:r>
          </a:p>
        </p:txBody>
      </p:sp>
      <p:pic>
        <p:nvPicPr>
          <p:cNvPr id="6146" name="Picture 2" descr="EPA County Stream Map for blog">
            <a:extLst>
              <a:ext uri="{FF2B5EF4-FFF2-40B4-BE49-F238E27FC236}">
                <a16:creationId xmlns:a16="http://schemas.microsoft.com/office/drawing/2014/main" id="{AC29A557-09EC-A2F3-96C8-CE192A078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812" y="1092500"/>
            <a:ext cx="6031422" cy="50087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5C515-0071-F50A-E7C8-C34493537E5F}"/>
              </a:ext>
            </a:extLst>
          </p:cNvPr>
          <p:cNvSpPr txBox="1"/>
          <p:nvPr/>
        </p:nvSpPr>
        <p:spPr>
          <a:xfrm>
            <a:off x="9049179" y="5930445"/>
            <a:ext cx="271808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Brookings Institute, 2015.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31323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Navigable Waters Protection Rule</a:t>
            </a:r>
          </a:p>
        </p:txBody>
      </p:sp>
      <p:sp>
        <p:nvSpPr>
          <p:cNvPr id="2" name="TextBox 1">
            <a:extLst>
              <a:ext uri="{FF2B5EF4-FFF2-40B4-BE49-F238E27FC236}">
                <a16:creationId xmlns:a16="http://schemas.microsoft.com/office/drawing/2014/main" id="{73C37B2F-1D84-4035-3782-D5DF64B1243C}"/>
              </a:ext>
            </a:extLst>
          </p:cNvPr>
          <p:cNvSpPr txBox="1"/>
          <p:nvPr/>
        </p:nvSpPr>
        <p:spPr>
          <a:xfrm>
            <a:off x="424736" y="1955147"/>
            <a:ext cx="11045214"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Clean Water Rule was repealed in 2019. The “Navigable Waters Protection Rule” established a new standard for what is jurisdictional. The NWPR excluded some ambiguous categories of WOTUS: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Half of wetlands were excluded, including any separated by dunes or natural land from other water (26.4m wetland acres)</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All ephemeral streams and an estimated 70% of all streams (600,000 stream miles)</a:t>
            </a:r>
          </a:p>
          <a:p>
            <a:pPr lvl="1">
              <a:lnSpc>
                <a:spcPct val="125000"/>
              </a:lnSpc>
            </a:pPr>
            <a:r>
              <a:rPr lang="en-US" sz="1900" dirty="0">
                <a:cs typeface="Calibri Light" panose="020F0302020204030204" pitchFamily="34" charset="0"/>
              </a:rPr>
              <a:t>		</a:t>
            </a:r>
          </a:p>
          <a:p>
            <a:pPr>
              <a:lnSpc>
                <a:spcPct val="125000"/>
              </a:lnSpc>
            </a:pPr>
            <a:r>
              <a:rPr lang="en-US" sz="1900" dirty="0">
                <a:cs typeface="Calibri Light" panose="020F0302020204030204" pitchFamily="34" charset="0"/>
              </a:rPr>
              <a:t>It also excluded categories of WOTUS established by precedent:</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Navigable non-interstate watersheds </a:t>
            </a:r>
          </a:p>
          <a:p>
            <a:pPr marL="800100" lvl="1" indent="-342900">
              <a:lnSpc>
                <a:spcPct val="125000"/>
              </a:lnSpc>
              <a:buFont typeface="Wingdings" panose="05000000000000000000" pitchFamily="2" charset="2"/>
              <a:buChar char="§"/>
            </a:pPr>
            <a:r>
              <a:rPr lang="en-US" sz="1900" dirty="0">
                <a:cs typeface="Calibri Light" panose="020F0302020204030204" pitchFamily="34" charset="0"/>
              </a:rPr>
              <a:t>Human constructions, even if the body of water is used for drinking water or recreation. </a:t>
            </a:r>
          </a:p>
          <a:p>
            <a:pPr marL="800100" lvl="1" indent="-342900">
              <a:lnSpc>
                <a:spcPct val="125000"/>
              </a:lnSpc>
              <a:buFont typeface="Wingdings" panose="05000000000000000000" pitchFamily="2" charset="2"/>
              <a:buChar char="§"/>
            </a:pP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135936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129748" y="756213"/>
            <a:ext cx="7225748" cy="55766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Return to </a:t>
            </a:r>
            <a:r>
              <a:rPr lang="fr-FR" sz="4000" dirty="0" err="1">
                <a:solidFill>
                  <a:srgbClr val="0070C0"/>
                </a:solidFill>
                <a:latin typeface="+mj-lt"/>
              </a:rPr>
              <a:t>Rapanos</a:t>
            </a:r>
            <a:endParaRPr lang="fr-FR" sz="4000" dirty="0">
              <a:solidFill>
                <a:srgbClr val="0070C0"/>
              </a:solidFill>
              <a:latin typeface="+mj-lt"/>
            </a:endParaRPr>
          </a:p>
        </p:txBody>
      </p:sp>
      <p:sp>
        <p:nvSpPr>
          <p:cNvPr id="2" name="TextBox 1">
            <a:extLst>
              <a:ext uri="{FF2B5EF4-FFF2-40B4-BE49-F238E27FC236}">
                <a16:creationId xmlns:a16="http://schemas.microsoft.com/office/drawing/2014/main" id="{73C37B2F-1D84-4035-3782-D5DF64B1243C}"/>
              </a:ext>
            </a:extLst>
          </p:cNvPr>
          <p:cNvSpPr txBox="1"/>
          <p:nvPr/>
        </p:nvSpPr>
        <p:spPr>
          <a:xfrm>
            <a:off x="386090" y="1650631"/>
            <a:ext cx="4553029" cy="4451155"/>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In returning to the </a:t>
            </a:r>
            <a:r>
              <a:rPr lang="en-US" sz="1900" dirty="0" err="1">
                <a:cs typeface="Calibri Light" panose="020F0302020204030204" pitchFamily="34" charset="0"/>
              </a:rPr>
              <a:t>Rapanos</a:t>
            </a:r>
            <a:r>
              <a:rPr lang="en-US" sz="1900" dirty="0">
                <a:cs typeface="Calibri Light" panose="020F0302020204030204" pitchFamily="34" charset="0"/>
              </a:rPr>
              <a:t> criteria, EPA mentioned costs of the NWPR’s jurisdictional changes: filling of streams, less wetlands, less flow, water quality, species loss, lower ecosystem values, oil spill risk, drinking water treatment costs, increased flood risk. </a:t>
            </a:r>
          </a:p>
          <a:p>
            <a:pPr>
              <a:lnSpc>
                <a:spcPct val="125000"/>
              </a:lnSpc>
            </a:pPr>
            <a:endParaRPr lang="en-US" sz="1900" dirty="0">
              <a:cs typeface="Calibri Light" panose="020F0302020204030204" pitchFamily="34" charset="0"/>
            </a:endParaRPr>
          </a:p>
          <a:p>
            <a:pPr>
              <a:lnSpc>
                <a:spcPct val="125000"/>
              </a:lnSpc>
            </a:pPr>
            <a:r>
              <a:rPr lang="en-US" sz="1900" dirty="0">
                <a:cs typeface="Calibri Light" panose="020F0302020204030204" pitchFamily="34" charset="0"/>
                <a:hlinkClick r:id="rId4"/>
              </a:rPr>
              <a:t>Shelia Olmstead’s podcast with RFF on the challenges to the clean water rule. </a:t>
            </a: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a:p>
            <a:pPr>
              <a:lnSpc>
                <a:spcPct val="125000"/>
              </a:lnSpc>
            </a:pPr>
            <a:endParaRPr lang="en-US" sz="1900" dirty="0">
              <a:cs typeface="Calibri Light" panose="020F0302020204030204" pitchFamily="34" charset="0"/>
            </a:endParaRPr>
          </a:p>
        </p:txBody>
      </p:sp>
      <p:pic>
        <p:nvPicPr>
          <p:cNvPr id="4" name="Picture 3">
            <a:extLst>
              <a:ext uri="{FF2B5EF4-FFF2-40B4-BE49-F238E27FC236}">
                <a16:creationId xmlns:a16="http://schemas.microsoft.com/office/drawing/2014/main" id="{6502FDC1-08A9-41BD-BD74-C248BBBA0916}"/>
              </a:ext>
            </a:extLst>
          </p:cNvPr>
          <p:cNvPicPr>
            <a:picLocks noChangeAspect="1"/>
          </p:cNvPicPr>
          <p:nvPr/>
        </p:nvPicPr>
        <p:blipFill>
          <a:blip r:embed="rId5"/>
          <a:stretch>
            <a:fillRect/>
          </a:stretch>
        </p:blipFill>
        <p:spPr>
          <a:xfrm>
            <a:off x="4939119" y="756213"/>
            <a:ext cx="7025822" cy="5345573"/>
          </a:xfrm>
          <a:prstGeom prst="rect">
            <a:avLst/>
          </a:prstGeom>
        </p:spPr>
      </p:pic>
      <p:sp>
        <p:nvSpPr>
          <p:cNvPr id="6" name="TextBox 5">
            <a:extLst>
              <a:ext uri="{FF2B5EF4-FFF2-40B4-BE49-F238E27FC236}">
                <a16:creationId xmlns:a16="http://schemas.microsoft.com/office/drawing/2014/main" id="{AC9D759A-3E09-4A6F-A6E1-CD9D413E72B1}"/>
              </a:ext>
            </a:extLst>
          </p:cNvPr>
          <p:cNvSpPr txBox="1"/>
          <p:nvPr/>
        </p:nvSpPr>
        <p:spPr>
          <a:xfrm>
            <a:off x="7505495" y="6101786"/>
            <a:ext cx="443421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6"/>
              </a:rPr>
              <a:t>Economic Analysis for the Revised WOTUS (2021).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155909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n-lt"/>
                <a:cs typeface="Calibri Light" panose="020F0302020204030204" pitchFamily="34" charset="0"/>
              </a:rPr>
              <a:t>County of Maui v. Hawaii Wildlife Fund (2020)</a:t>
            </a:r>
            <a:endParaRPr lang="fr-FR" sz="4000" dirty="0">
              <a:solidFill>
                <a:srgbClr val="0070C0"/>
              </a:solidFill>
              <a:latin typeface="+mn-lt"/>
            </a:endParaRPr>
          </a:p>
        </p:txBody>
      </p:sp>
      <p:sp>
        <p:nvSpPr>
          <p:cNvPr id="2" name="TextBox 1">
            <a:extLst>
              <a:ext uri="{FF2B5EF4-FFF2-40B4-BE49-F238E27FC236}">
                <a16:creationId xmlns:a16="http://schemas.microsoft.com/office/drawing/2014/main" id="{401F7D9D-03E8-BD66-B6D9-E7577FD4058D}"/>
              </a:ext>
            </a:extLst>
          </p:cNvPr>
          <p:cNvSpPr txBox="1"/>
          <p:nvPr/>
        </p:nvSpPr>
        <p:spPr>
          <a:xfrm>
            <a:off x="424737" y="1955147"/>
            <a:ext cx="5816266" cy="3751476"/>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Recent supreme court developments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County of Maui v. </a:t>
            </a:r>
            <a:r>
              <a:rPr lang="en-US" sz="2400" dirty="0" err="1">
                <a:cs typeface="Calibri Light" panose="020F0302020204030204" pitchFamily="34" charset="0"/>
              </a:rPr>
              <a:t>Hawaiʻi</a:t>
            </a:r>
            <a:r>
              <a:rPr lang="en-US" sz="2400" dirty="0">
                <a:cs typeface="Calibri Light" panose="020F0302020204030204" pitchFamily="34" charset="0"/>
              </a:rPr>
              <a:t> Wildlife Fund.</a:t>
            </a:r>
          </a:p>
          <a:p>
            <a:pPr marL="1257300" lvl="2" indent="-342900">
              <a:lnSpc>
                <a:spcPct val="125000"/>
              </a:lnSpc>
              <a:buFont typeface="Courier New" panose="02070309020205020404" pitchFamily="49" charset="0"/>
              <a:buChar char="o"/>
            </a:pPr>
            <a:r>
              <a:rPr lang="en-US" sz="2400" dirty="0">
                <a:cs typeface="Calibri Light" panose="020F0302020204030204" pitchFamily="34" charset="0"/>
              </a:rPr>
              <a:t>A NPDES permit is required if the pollution into groundwater is the functional equivalent of a direct release into navigable waters through a point source. </a:t>
            </a:r>
          </a:p>
        </p:txBody>
      </p:sp>
      <p:pic>
        <p:nvPicPr>
          <p:cNvPr id="3" name="Picture 2">
            <a:extLst>
              <a:ext uri="{FF2B5EF4-FFF2-40B4-BE49-F238E27FC236}">
                <a16:creationId xmlns:a16="http://schemas.microsoft.com/office/drawing/2014/main" id="{23067776-DC14-4312-B484-C6839A5C9AF7}"/>
              </a:ext>
            </a:extLst>
          </p:cNvPr>
          <p:cNvPicPr>
            <a:picLocks noChangeAspect="1"/>
          </p:cNvPicPr>
          <p:nvPr/>
        </p:nvPicPr>
        <p:blipFill>
          <a:blip r:embed="rId4"/>
          <a:stretch>
            <a:fillRect/>
          </a:stretch>
        </p:blipFill>
        <p:spPr>
          <a:xfrm>
            <a:off x="6509238" y="2061012"/>
            <a:ext cx="5403764" cy="3614321"/>
          </a:xfrm>
          <a:prstGeom prst="rect">
            <a:avLst/>
          </a:prstGeom>
        </p:spPr>
      </p:pic>
      <p:sp>
        <p:nvSpPr>
          <p:cNvPr id="5" name="TextBox 4">
            <a:extLst>
              <a:ext uri="{FF2B5EF4-FFF2-40B4-BE49-F238E27FC236}">
                <a16:creationId xmlns:a16="http://schemas.microsoft.com/office/drawing/2014/main" id="{F8A5B2E5-B5BC-48BB-B71C-C2C462AF0803}"/>
              </a:ext>
            </a:extLst>
          </p:cNvPr>
          <p:cNvSpPr txBox="1"/>
          <p:nvPr/>
        </p:nvSpPr>
        <p:spPr>
          <a:xfrm>
            <a:off x="10755835" y="5675333"/>
            <a:ext cx="1339595"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USGS</a:t>
            </a:r>
            <a:r>
              <a:rPr lang="en-US" sz="1400" dirty="0">
                <a:cs typeface="Calibri Light" panose="020F0302020204030204" pitchFamily="34" charset="0"/>
              </a:rPr>
              <a:t>.</a:t>
            </a:r>
          </a:p>
        </p:txBody>
      </p:sp>
    </p:spTree>
    <p:custDataLst>
      <p:tags r:id="rId1"/>
    </p:custDataLst>
    <p:extLst>
      <p:ext uri="{BB962C8B-B14F-4D97-AF65-F5344CB8AC3E}">
        <p14:creationId xmlns:p14="http://schemas.microsoft.com/office/powerpoint/2010/main" val="132291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F7D9D-03E8-BD66-B6D9-E7577FD4058D}"/>
              </a:ext>
            </a:extLst>
          </p:cNvPr>
          <p:cNvSpPr txBox="1"/>
          <p:nvPr/>
        </p:nvSpPr>
        <p:spPr>
          <a:xfrm>
            <a:off x="452169" y="2293475"/>
            <a:ext cx="4842207" cy="3354701"/>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1900" dirty="0">
                <a:cs typeface="Calibri Light" panose="020F0302020204030204" pitchFamily="34" charset="0"/>
              </a:rPr>
              <a:t>Sackett vs. EPA</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rPr>
              <a:t>WOTUS are relatively permanent, standing or continuously flowing streams, oceans, rivers, and lakes</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rPr>
              <a:t>WOTUS must have a continuous surface connection to rivers and lakes forming WOTUS</a:t>
            </a:r>
          </a:p>
          <a:p>
            <a:pPr marL="800100" lvl="1" indent="-342900">
              <a:lnSpc>
                <a:spcPct val="125000"/>
              </a:lnSpc>
              <a:buFont typeface="Courier New" panose="02070309020205020404" pitchFamily="49" charset="0"/>
              <a:buChar char="o"/>
            </a:pPr>
            <a:r>
              <a:rPr lang="en-US" sz="1900" dirty="0">
                <a:cs typeface="Calibri Light" panose="020F0302020204030204" pitchFamily="34" charset="0"/>
                <a:hlinkClick r:id="rId4"/>
              </a:rPr>
              <a:t>Read a great article about Sackett by the NRDC</a:t>
            </a:r>
            <a:r>
              <a:rPr lang="en-US" sz="1900" dirty="0">
                <a:cs typeface="Calibri Light" panose="020F0302020204030204" pitchFamily="34" charset="0"/>
              </a:rPr>
              <a:t>. </a:t>
            </a:r>
          </a:p>
        </p:txBody>
      </p:sp>
      <p:sp>
        <p:nvSpPr>
          <p:cNvPr id="5" name="TextBox 4">
            <a:extLst>
              <a:ext uri="{FF2B5EF4-FFF2-40B4-BE49-F238E27FC236}">
                <a16:creationId xmlns:a16="http://schemas.microsoft.com/office/drawing/2014/main" id="{F8A5B2E5-B5BC-48BB-B71C-C2C462AF0803}"/>
              </a:ext>
            </a:extLst>
          </p:cNvPr>
          <p:cNvSpPr txBox="1"/>
          <p:nvPr/>
        </p:nvSpPr>
        <p:spPr>
          <a:xfrm>
            <a:off x="9901269" y="5648176"/>
            <a:ext cx="2049939"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err="1">
                <a:cs typeface="Calibri Light" panose="020F0302020204030204" pitchFamily="34" charset="0"/>
                <a:hlinkClick r:id="rId5"/>
              </a:rPr>
              <a:t>EarthJustice</a:t>
            </a:r>
            <a:r>
              <a:rPr lang="en-US" sz="1400" dirty="0">
                <a:cs typeface="Calibri Light" panose="020F0302020204030204" pitchFamily="34" charset="0"/>
                <a:hlinkClick r:id="rId5"/>
              </a:rPr>
              <a:t>. </a:t>
            </a:r>
            <a:endParaRPr lang="en-US" sz="1400" dirty="0">
              <a:cs typeface="Calibri Light" panose="020F0302020204030204" pitchFamily="34" charset="0"/>
            </a:endParaRPr>
          </a:p>
        </p:txBody>
      </p:sp>
      <p:sp>
        <p:nvSpPr>
          <p:cNvPr id="4" name="Title 2">
            <a:extLst>
              <a:ext uri="{FF2B5EF4-FFF2-40B4-BE49-F238E27FC236}">
                <a16:creationId xmlns:a16="http://schemas.microsoft.com/office/drawing/2014/main" id="{1905B146-0E81-D348-1338-F20C596E4676}"/>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n-lt"/>
                <a:cs typeface="Calibri Light" panose="020F0302020204030204" pitchFamily="34" charset="0"/>
              </a:rPr>
              <a:t>Sackett vs. EPA (2023) </a:t>
            </a:r>
            <a:endParaRPr lang="fr-FR" sz="4000" dirty="0">
              <a:solidFill>
                <a:srgbClr val="0070C0"/>
              </a:solidFill>
              <a:latin typeface="+mn-lt"/>
            </a:endParaRPr>
          </a:p>
        </p:txBody>
      </p:sp>
      <p:pic>
        <p:nvPicPr>
          <p:cNvPr id="1026" name="Picture 2" descr="What Does Sackett v. EPA Mean for Clean Water? - Earthjustice">
            <a:extLst>
              <a:ext uri="{FF2B5EF4-FFF2-40B4-BE49-F238E27FC236}">
                <a16:creationId xmlns:a16="http://schemas.microsoft.com/office/drawing/2014/main" id="{D710D4F5-0B7C-127D-C664-D8A73C22C4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0902" y="1696010"/>
            <a:ext cx="5368929" cy="39793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4139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Evolution of WOTUS</a:t>
            </a:r>
          </a:p>
        </p:txBody>
      </p:sp>
      <p:sp>
        <p:nvSpPr>
          <p:cNvPr id="2" name="Arrow: Left-Right 1">
            <a:extLst>
              <a:ext uri="{FF2B5EF4-FFF2-40B4-BE49-F238E27FC236}">
                <a16:creationId xmlns:a16="http://schemas.microsoft.com/office/drawing/2014/main" id="{CC91E146-16B9-C622-ED2F-C3D78E1C6B37}"/>
              </a:ext>
            </a:extLst>
          </p:cNvPr>
          <p:cNvSpPr/>
          <p:nvPr/>
        </p:nvSpPr>
        <p:spPr>
          <a:xfrm>
            <a:off x="1319222" y="2698811"/>
            <a:ext cx="9362110" cy="1615736"/>
          </a:xfrm>
          <a:prstGeom prst="lef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B2A96E9-8D55-A8C8-B6F5-5EB4A85FD526}"/>
              </a:ext>
            </a:extLst>
          </p:cNvPr>
          <p:cNvSpPr>
            <a:spLocks noGrp="1"/>
          </p:cNvSpPr>
          <p:nvPr>
            <p:ph type="title"/>
          </p:nvPr>
        </p:nvSpPr>
        <p:spPr>
          <a:xfrm>
            <a:off x="814378" y="2380023"/>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Extent of CWA Coverage</a:t>
            </a:r>
          </a:p>
        </p:txBody>
      </p:sp>
      <p:sp>
        <p:nvSpPr>
          <p:cNvPr id="4" name="TextBox 3">
            <a:extLst>
              <a:ext uri="{FF2B5EF4-FFF2-40B4-BE49-F238E27FC236}">
                <a16:creationId xmlns:a16="http://schemas.microsoft.com/office/drawing/2014/main" id="{791473A7-F562-C9E4-E171-64E894E27063}"/>
              </a:ext>
            </a:extLst>
          </p:cNvPr>
          <p:cNvSpPr txBox="1"/>
          <p:nvPr/>
        </p:nvSpPr>
        <p:spPr>
          <a:xfrm>
            <a:off x="10728489"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More </a:t>
            </a:r>
          </a:p>
          <a:p>
            <a:pPr algn="ctr">
              <a:lnSpc>
                <a:spcPct val="125000"/>
              </a:lnSpc>
            </a:pPr>
            <a:r>
              <a:rPr lang="en-US" sz="1900" dirty="0">
                <a:cs typeface="Calibri Light" panose="020F0302020204030204" pitchFamily="34" charset="0"/>
              </a:rPr>
              <a:t>Jurisdiction</a:t>
            </a:r>
          </a:p>
        </p:txBody>
      </p:sp>
      <p:sp>
        <p:nvSpPr>
          <p:cNvPr id="5" name="TextBox 4">
            <a:extLst>
              <a:ext uri="{FF2B5EF4-FFF2-40B4-BE49-F238E27FC236}">
                <a16:creationId xmlns:a16="http://schemas.microsoft.com/office/drawing/2014/main" id="{1CD4257D-D691-0E60-ECBF-2F3A0ABE9C94}"/>
              </a:ext>
            </a:extLst>
          </p:cNvPr>
          <p:cNvSpPr txBox="1"/>
          <p:nvPr/>
        </p:nvSpPr>
        <p:spPr>
          <a:xfrm>
            <a:off x="20956" y="3105401"/>
            <a:ext cx="1298266" cy="79630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Less </a:t>
            </a:r>
          </a:p>
          <a:p>
            <a:pPr algn="ctr">
              <a:lnSpc>
                <a:spcPct val="125000"/>
              </a:lnSpc>
            </a:pPr>
            <a:r>
              <a:rPr lang="en-US" sz="1900" dirty="0">
                <a:cs typeface="Calibri Light" panose="020F0302020204030204" pitchFamily="34" charset="0"/>
              </a:rPr>
              <a:t>Jurisdiction</a:t>
            </a:r>
          </a:p>
        </p:txBody>
      </p:sp>
      <p:sp>
        <p:nvSpPr>
          <p:cNvPr id="6" name="TextBox 5">
            <a:extLst>
              <a:ext uri="{FF2B5EF4-FFF2-40B4-BE49-F238E27FC236}">
                <a16:creationId xmlns:a16="http://schemas.microsoft.com/office/drawing/2014/main" id="{421BF2F0-937A-5596-2385-8A3F37080519}"/>
              </a:ext>
            </a:extLst>
          </p:cNvPr>
          <p:cNvSpPr txBox="1"/>
          <p:nvPr/>
        </p:nvSpPr>
        <p:spPr>
          <a:xfrm>
            <a:off x="3146918" y="4314547"/>
            <a:ext cx="1684775" cy="1527278"/>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Navigable Waters Protection Rule (2020)</a:t>
            </a:r>
          </a:p>
        </p:txBody>
      </p:sp>
      <p:sp>
        <p:nvSpPr>
          <p:cNvPr id="7" name="TextBox 6">
            <a:extLst>
              <a:ext uri="{FF2B5EF4-FFF2-40B4-BE49-F238E27FC236}">
                <a16:creationId xmlns:a16="http://schemas.microsoft.com/office/drawing/2014/main" id="{A5DF67C4-F69C-1345-EE59-A0AAAD0EEA4B}"/>
              </a:ext>
            </a:extLst>
          </p:cNvPr>
          <p:cNvSpPr txBox="1"/>
          <p:nvPr/>
        </p:nvSpPr>
        <p:spPr>
          <a:xfrm>
            <a:off x="8435633" y="438547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Rule (2015)</a:t>
            </a:r>
          </a:p>
        </p:txBody>
      </p:sp>
      <p:sp>
        <p:nvSpPr>
          <p:cNvPr id="8" name="TextBox 7">
            <a:extLst>
              <a:ext uri="{FF2B5EF4-FFF2-40B4-BE49-F238E27FC236}">
                <a16:creationId xmlns:a16="http://schemas.microsoft.com/office/drawing/2014/main" id="{6F1D9518-9921-B7CC-B2B5-807285F071D5}"/>
              </a:ext>
            </a:extLst>
          </p:cNvPr>
          <p:cNvSpPr txBox="1"/>
          <p:nvPr/>
        </p:nvSpPr>
        <p:spPr>
          <a:xfrm>
            <a:off x="2067801" y="1799126"/>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(1972)</a:t>
            </a:r>
          </a:p>
        </p:txBody>
      </p:sp>
      <p:sp>
        <p:nvSpPr>
          <p:cNvPr id="9" name="TextBox 8">
            <a:extLst>
              <a:ext uri="{FF2B5EF4-FFF2-40B4-BE49-F238E27FC236}">
                <a16:creationId xmlns:a16="http://schemas.microsoft.com/office/drawing/2014/main" id="{978681EB-F74F-6AFB-63F7-5D34C59ECD05}"/>
              </a:ext>
            </a:extLst>
          </p:cNvPr>
          <p:cNvSpPr txBox="1"/>
          <p:nvPr/>
        </p:nvSpPr>
        <p:spPr>
          <a:xfrm>
            <a:off x="4182560" y="1796119"/>
            <a:ext cx="1298266"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Clean Water Act (1977)</a:t>
            </a:r>
          </a:p>
        </p:txBody>
      </p:sp>
      <p:sp>
        <p:nvSpPr>
          <p:cNvPr id="10" name="TextBox 9">
            <a:extLst>
              <a:ext uri="{FF2B5EF4-FFF2-40B4-BE49-F238E27FC236}">
                <a16:creationId xmlns:a16="http://schemas.microsoft.com/office/drawing/2014/main" id="{86ADC724-563B-03FB-4F68-1F86FA59285D}"/>
              </a:ext>
            </a:extLst>
          </p:cNvPr>
          <p:cNvSpPr txBox="1"/>
          <p:nvPr/>
        </p:nvSpPr>
        <p:spPr>
          <a:xfrm>
            <a:off x="6179681" y="1796119"/>
            <a:ext cx="1298266" cy="1161793"/>
          </a:xfrm>
          <a:prstGeom prst="rect">
            <a:avLst/>
          </a:prstGeom>
          <a:noFill/>
          <a:effectLst/>
        </p:spPr>
        <p:txBody>
          <a:bodyPr wrap="square" rtlCol="0">
            <a:spAutoFit/>
          </a:bodyPr>
          <a:lstStyle/>
          <a:p>
            <a:pPr algn="ctr">
              <a:lnSpc>
                <a:spcPct val="125000"/>
              </a:lnSpc>
            </a:pPr>
            <a:r>
              <a:rPr lang="en-US" sz="1900" dirty="0" err="1">
                <a:cs typeface="Calibri Light" panose="020F0302020204030204" pitchFamily="34" charset="0"/>
              </a:rPr>
              <a:t>Rapanos</a:t>
            </a:r>
            <a:r>
              <a:rPr lang="en-US" sz="1900" dirty="0">
                <a:cs typeface="Calibri Light" panose="020F0302020204030204" pitchFamily="34" charset="0"/>
              </a:rPr>
              <a:t> Tests (2008)</a:t>
            </a:r>
          </a:p>
        </p:txBody>
      </p:sp>
      <p:sp>
        <p:nvSpPr>
          <p:cNvPr id="12" name="TextBox 11">
            <a:extLst>
              <a:ext uri="{FF2B5EF4-FFF2-40B4-BE49-F238E27FC236}">
                <a16:creationId xmlns:a16="http://schemas.microsoft.com/office/drawing/2014/main" id="{549B7A65-6562-FCC7-AA98-B3BACA7DBA5F}"/>
              </a:ext>
            </a:extLst>
          </p:cNvPr>
          <p:cNvSpPr txBox="1"/>
          <p:nvPr/>
        </p:nvSpPr>
        <p:spPr>
          <a:xfrm>
            <a:off x="7174290" y="1792691"/>
            <a:ext cx="1597972" cy="1161793"/>
          </a:xfrm>
          <a:prstGeom prst="rect">
            <a:avLst/>
          </a:prstGeom>
          <a:noFill/>
          <a:effectLst/>
        </p:spPr>
        <p:txBody>
          <a:bodyPr wrap="square" rtlCol="0">
            <a:spAutoFit/>
          </a:bodyPr>
          <a:lstStyle/>
          <a:p>
            <a:pPr algn="ctr">
              <a:lnSpc>
                <a:spcPct val="125000"/>
              </a:lnSpc>
            </a:pPr>
            <a:r>
              <a:rPr lang="en-US" sz="1900" dirty="0">
                <a:cs typeface="Calibri Light" panose="020F0302020204030204" pitchFamily="34" charset="0"/>
              </a:rPr>
              <a:t>Biden’s first WOTUS (2021)</a:t>
            </a:r>
          </a:p>
        </p:txBody>
      </p:sp>
      <p:cxnSp>
        <p:nvCxnSpPr>
          <p:cNvPr id="14" name="Straight Connector 13">
            <a:extLst>
              <a:ext uri="{FF2B5EF4-FFF2-40B4-BE49-F238E27FC236}">
                <a16:creationId xmlns:a16="http://schemas.microsoft.com/office/drawing/2014/main" id="{E1716111-22BA-177D-2544-D5F4C1F814BA}"/>
              </a:ext>
            </a:extLst>
          </p:cNvPr>
          <p:cNvCxnSpPr>
            <a:stCxn id="8" idx="2"/>
          </p:cNvCxnSpPr>
          <p:nvPr/>
        </p:nvCxnSpPr>
        <p:spPr>
          <a:xfrm>
            <a:off x="2716934" y="2960919"/>
            <a:ext cx="0" cy="14448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CE55E46-D947-AAEB-90E0-5D70C645B5C9}"/>
              </a:ext>
            </a:extLst>
          </p:cNvPr>
          <p:cNvCxnSpPr>
            <a:cxnSpLocks/>
          </p:cNvCxnSpPr>
          <p:nvPr/>
        </p:nvCxnSpPr>
        <p:spPr>
          <a:xfrm>
            <a:off x="3954972"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B9C28FD-468C-4FA9-47BF-AF7908829793}"/>
              </a:ext>
            </a:extLst>
          </p:cNvPr>
          <p:cNvCxnSpPr>
            <a:cxnSpLocks/>
          </p:cNvCxnSpPr>
          <p:nvPr/>
        </p:nvCxnSpPr>
        <p:spPr>
          <a:xfrm>
            <a:off x="4831693" y="2957912"/>
            <a:ext cx="0" cy="14448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B586BC3-574D-4950-0B88-3D8DA2078EF2}"/>
              </a:ext>
            </a:extLst>
          </p:cNvPr>
          <p:cNvCxnSpPr>
            <a:cxnSpLocks/>
          </p:cNvCxnSpPr>
          <p:nvPr/>
        </p:nvCxnSpPr>
        <p:spPr>
          <a:xfrm>
            <a:off x="9084766" y="3901709"/>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8BBAF60-4EF9-7747-2551-4D65CB89C812}"/>
              </a:ext>
            </a:extLst>
          </p:cNvPr>
          <p:cNvCxnSpPr>
            <a:cxnSpLocks/>
          </p:cNvCxnSpPr>
          <p:nvPr/>
        </p:nvCxnSpPr>
        <p:spPr>
          <a:xfrm>
            <a:off x="7264248" y="2960780"/>
            <a:ext cx="0" cy="144483"/>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05E76A7-871A-FEC6-8FCB-2EF4CB547A7D}"/>
              </a:ext>
            </a:extLst>
          </p:cNvPr>
          <p:cNvSpPr txBox="1"/>
          <p:nvPr/>
        </p:nvSpPr>
        <p:spPr>
          <a:xfrm>
            <a:off x="5144039" y="4324742"/>
            <a:ext cx="1684775" cy="1161793"/>
          </a:xfrm>
          <a:prstGeom prst="rect">
            <a:avLst/>
          </a:prstGeom>
          <a:noFill/>
          <a:effectLst/>
        </p:spPr>
        <p:txBody>
          <a:bodyPr wrap="square" rtlCol="0">
            <a:spAutoFit/>
          </a:bodyPr>
          <a:lstStyle/>
          <a:p>
            <a:pPr algn="ctr">
              <a:lnSpc>
                <a:spcPct val="125000"/>
              </a:lnSpc>
            </a:pPr>
            <a:r>
              <a:rPr lang="en-US" sz="1900" dirty="0">
                <a:solidFill>
                  <a:srgbClr val="0070C0"/>
                </a:solidFill>
                <a:cs typeface="Calibri Light" panose="020F0302020204030204" pitchFamily="34" charset="0"/>
              </a:rPr>
              <a:t>Sackett and Maui decisions (2023)</a:t>
            </a:r>
          </a:p>
        </p:txBody>
      </p:sp>
      <p:cxnSp>
        <p:nvCxnSpPr>
          <p:cNvPr id="16" name="Straight Connector 15">
            <a:extLst>
              <a:ext uri="{FF2B5EF4-FFF2-40B4-BE49-F238E27FC236}">
                <a16:creationId xmlns:a16="http://schemas.microsoft.com/office/drawing/2014/main" id="{C845AE1B-AC4E-7B62-C9F8-B3F4D2CD757A}"/>
              </a:ext>
            </a:extLst>
          </p:cNvPr>
          <p:cNvCxnSpPr>
            <a:cxnSpLocks/>
          </p:cNvCxnSpPr>
          <p:nvPr/>
        </p:nvCxnSpPr>
        <p:spPr>
          <a:xfrm>
            <a:off x="5932341" y="3913325"/>
            <a:ext cx="0" cy="41283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9FC2A8F-023E-E532-2100-B626CFF2CDDC}"/>
              </a:ext>
            </a:extLst>
          </p:cNvPr>
          <p:cNvCxnSpPr>
            <a:cxnSpLocks/>
          </p:cNvCxnSpPr>
          <p:nvPr/>
        </p:nvCxnSpPr>
        <p:spPr>
          <a:xfrm flipH="1">
            <a:off x="8705088" y="1259213"/>
            <a:ext cx="686556" cy="595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03D2912-BD91-9383-8BB8-A1865C464195}"/>
              </a:ext>
            </a:extLst>
          </p:cNvPr>
          <p:cNvSpPr txBox="1"/>
          <p:nvPr/>
        </p:nvSpPr>
        <p:spPr>
          <a:xfrm>
            <a:off x="9456401" y="613688"/>
            <a:ext cx="1315393" cy="954107"/>
          </a:xfrm>
          <a:prstGeom prst="rect">
            <a:avLst/>
          </a:prstGeom>
          <a:noFill/>
        </p:spPr>
        <p:txBody>
          <a:bodyPr wrap="square" rtlCol="0">
            <a:spAutoFit/>
          </a:bodyPr>
          <a:lstStyle/>
          <a:p>
            <a:r>
              <a:rPr lang="en-US" sz="1400" dirty="0"/>
              <a:t>2/3rds of Streams, ½ of wetlands protected</a:t>
            </a:r>
          </a:p>
        </p:txBody>
      </p:sp>
      <p:sp>
        <p:nvSpPr>
          <p:cNvPr id="23" name="TextBox 22">
            <a:extLst>
              <a:ext uri="{FF2B5EF4-FFF2-40B4-BE49-F238E27FC236}">
                <a16:creationId xmlns:a16="http://schemas.microsoft.com/office/drawing/2014/main" id="{EBB4CF8D-9617-59F8-E211-391221F46246}"/>
              </a:ext>
            </a:extLst>
          </p:cNvPr>
          <p:cNvSpPr txBox="1"/>
          <p:nvPr/>
        </p:nvSpPr>
        <p:spPr>
          <a:xfrm>
            <a:off x="6179680" y="5733288"/>
            <a:ext cx="2452255" cy="523220"/>
          </a:xfrm>
          <a:prstGeom prst="rect">
            <a:avLst/>
          </a:prstGeom>
          <a:noFill/>
        </p:spPr>
        <p:txBody>
          <a:bodyPr wrap="square" rtlCol="0">
            <a:spAutoFit/>
          </a:bodyPr>
          <a:lstStyle/>
          <a:p>
            <a:r>
              <a:rPr lang="en-US" sz="1400" dirty="0"/>
              <a:t>½ of streams, 1/3</a:t>
            </a:r>
            <a:r>
              <a:rPr lang="en-US" sz="1400" baseline="30000" dirty="0"/>
              <a:t>rd</a:t>
            </a:r>
            <a:r>
              <a:rPr lang="en-US" sz="1400" dirty="0"/>
              <a:t> of wetlands protected</a:t>
            </a:r>
          </a:p>
        </p:txBody>
      </p:sp>
      <p:cxnSp>
        <p:nvCxnSpPr>
          <p:cNvPr id="24" name="Straight Arrow Connector 23">
            <a:extLst>
              <a:ext uri="{FF2B5EF4-FFF2-40B4-BE49-F238E27FC236}">
                <a16:creationId xmlns:a16="http://schemas.microsoft.com/office/drawing/2014/main" id="{04C7A828-E40E-A36B-5CE7-C12EFC2012A8}"/>
              </a:ext>
            </a:extLst>
          </p:cNvPr>
          <p:cNvCxnSpPr>
            <a:cxnSpLocks/>
          </p:cNvCxnSpPr>
          <p:nvPr/>
        </p:nvCxnSpPr>
        <p:spPr>
          <a:xfrm flipH="1" flipV="1">
            <a:off x="6556248" y="5314427"/>
            <a:ext cx="272566" cy="4188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15863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633274" y="2793476"/>
            <a:ext cx="4462509" cy="4988289"/>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Surface water quality is still a major concern for most Americans as of 2018.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9" name="Picture 8">
            <a:extLst>
              <a:ext uri="{FF2B5EF4-FFF2-40B4-BE49-F238E27FC236}">
                <a16:creationId xmlns:a16="http://schemas.microsoft.com/office/drawing/2014/main" id="{B9C28CC1-DC79-28C7-7745-F8FDCAD6D422}"/>
              </a:ext>
            </a:extLst>
          </p:cNvPr>
          <p:cNvPicPr>
            <a:picLocks noChangeAspect="1"/>
          </p:cNvPicPr>
          <p:nvPr/>
        </p:nvPicPr>
        <p:blipFill>
          <a:blip r:embed="rId4"/>
          <a:stretch>
            <a:fillRect/>
          </a:stretch>
        </p:blipFill>
        <p:spPr>
          <a:xfrm>
            <a:off x="5665414" y="1025470"/>
            <a:ext cx="5893312" cy="4620802"/>
          </a:xfrm>
          <a:prstGeom prst="rect">
            <a:avLst/>
          </a:prstGeom>
        </p:spPr>
      </p:pic>
      <p:sp>
        <p:nvSpPr>
          <p:cNvPr id="10" name="TextBox 9">
            <a:extLst>
              <a:ext uri="{FF2B5EF4-FFF2-40B4-BE49-F238E27FC236}">
                <a16:creationId xmlns:a16="http://schemas.microsoft.com/office/drawing/2014/main" id="{09179432-1FCE-5B0E-0334-F17C3C29B837}"/>
              </a:ext>
            </a:extLst>
          </p:cNvPr>
          <p:cNvSpPr txBox="1"/>
          <p:nvPr/>
        </p:nvSpPr>
        <p:spPr>
          <a:xfrm>
            <a:off x="6002767" y="5637469"/>
            <a:ext cx="606200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and Shapiro (2019)</a:t>
            </a:r>
            <a:r>
              <a:rPr lang="en-US" dirty="0">
                <a:cs typeface="Calibri Light" panose="020F0302020204030204" pitchFamily="34" charset="0"/>
              </a:rPr>
              <a:t>. </a:t>
            </a:r>
          </a:p>
        </p:txBody>
      </p:sp>
      <p:sp>
        <p:nvSpPr>
          <p:cNvPr id="3" name="Title 2">
            <a:extLst>
              <a:ext uri="{FF2B5EF4-FFF2-40B4-BE49-F238E27FC236}">
                <a16:creationId xmlns:a16="http://schemas.microsoft.com/office/drawing/2014/main" id="{8BD81340-7D3A-ACA8-E08F-C253E25F061D}"/>
              </a:ext>
            </a:extLst>
          </p:cNvPr>
          <p:cNvSpPr txBox="1">
            <a:spLocks/>
          </p:cNvSpPr>
          <p:nvPr/>
        </p:nvSpPr>
        <p:spPr>
          <a:xfrm>
            <a:off x="380130" y="706532"/>
            <a:ext cx="477923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Water Quality?</a:t>
            </a:r>
          </a:p>
        </p:txBody>
      </p:sp>
    </p:spTree>
    <p:custDataLst>
      <p:tags r:id="rId1"/>
    </p:custDataLst>
    <p:extLst>
      <p:ext uri="{BB962C8B-B14F-4D97-AF65-F5344CB8AC3E}">
        <p14:creationId xmlns:p14="http://schemas.microsoft.com/office/powerpoint/2010/main" val="269416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5" y="412076"/>
            <a:ext cx="7365692" cy="592386"/>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Continuing Challenges</a:t>
            </a:r>
          </a:p>
        </p:txBody>
      </p:sp>
      <p:sp>
        <p:nvSpPr>
          <p:cNvPr id="4" name="TextBox 3">
            <a:extLst>
              <a:ext uri="{FF2B5EF4-FFF2-40B4-BE49-F238E27FC236}">
                <a16:creationId xmlns:a16="http://schemas.microsoft.com/office/drawing/2014/main" id="{CAE5AFF6-A539-2BDF-6A12-1E4E358ED3F0}"/>
              </a:ext>
            </a:extLst>
          </p:cNvPr>
          <p:cNvSpPr txBox="1"/>
          <p:nvPr/>
        </p:nvSpPr>
        <p:spPr>
          <a:xfrm>
            <a:off x="808034" y="2050545"/>
            <a:ext cx="5357937" cy="2756909"/>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2400" dirty="0" err="1">
                <a:cs typeface="Calibri Light" panose="020F0302020204030204" pitchFamily="34" charset="0"/>
              </a:rPr>
              <a:t>Jurisdictionality</a:t>
            </a:r>
            <a:r>
              <a:rPr lang="en-US" sz="2400" dirty="0">
                <a:cs typeface="Calibri Light" panose="020F0302020204030204" pitchFamily="34" charset="0"/>
              </a:rPr>
              <a:t>.</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Nonpoint source pollution. </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Quantity of water use.</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Climate change.  </a:t>
            </a:r>
          </a:p>
          <a:p>
            <a:pPr marL="342900" indent="-342900">
              <a:lnSpc>
                <a:spcPct val="125000"/>
              </a:lnSpc>
              <a:buFont typeface="Wingdings" panose="05000000000000000000" pitchFamily="2" charset="2"/>
              <a:buChar char="§"/>
            </a:pPr>
            <a:r>
              <a:rPr lang="en-US" sz="2400" dirty="0">
                <a:cs typeface="Calibri Light" panose="020F0302020204030204" pitchFamily="34" charset="0"/>
              </a:rPr>
              <a:t>Missing benefits.</a:t>
            </a:r>
          </a:p>
          <a:p>
            <a:pPr lvl="1">
              <a:lnSpc>
                <a:spcPct val="125000"/>
              </a:lnSpc>
            </a:pPr>
            <a:endParaRPr lang="en-US" sz="2000" dirty="0">
              <a:cs typeface="Calibri Light" panose="020F0302020204030204" pitchFamily="34" charset="0"/>
            </a:endParaRPr>
          </a:p>
        </p:txBody>
      </p:sp>
      <p:pic>
        <p:nvPicPr>
          <p:cNvPr id="1026" name="Picture 2" descr="River cruising on the Rhine and Danube in jeopardy thanks to Europe's  drought | CNN Travel">
            <a:extLst>
              <a:ext uri="{FF2B5EF4-FFF2-40B4-BE49-F238E27FC236}">
                <a16:creationId xmlns:a16="http://schemas.microsoft.com/office/drawing/2014/main" id="{6DE7E4E2-8195-4601-BCD9-193A9CE7D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607" y="1686758"/>
            <a:ext cx="6152700" cy="3462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68C29E-8A10-4639-A520-EFD571E3B5E8}"/>
              </a:ext>
            </a:extLst>
          </p:cNvPr>
          <p:cNvSpPr txBox="1"/>
          <p:nvPr/>
        </p:nvSpPr>
        <p:spPr>
          <a:xfrm>
            <a:off x="7938038" y="5127119"/>
            <a:ext cx="4135593"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The Rhine river in August of 2022. Source: </a:t>
            </a:r>
            <a:r>
              <a:rPr lang="en-US" sz="1400" dirty="0">
                <a:cs typeface="Calibri Light" panose="020F0302020204030204" pitchFamily="34" charset="0"/>
                <a:hlinkClick r:id="rId5"/>
              </a:rPr>
              <a:t>CNN, 2022. </a:t>
            </a:r>
            <a:endParaRPr lang="en-US" sz="1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813259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4: Economics and the Clean Water Act</a:t>
            </a:r>
          </a:p>
        </p:txBody>
      </p:sp>
    </p:spTree>
    <p:extLst>
      <p:ext uri="{BB962C8B-B14F-4D97-AF65-F5344CB8AC3E}">
        <p14:creationId xmlns:p14="http://schemas.microsoft.com/office/powerpoint/2010/main" val="2485387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pic>
        <p:nvPicPr>
          <p:cNvPr id="4" name="Picture 3">
            <a:extLst>
              <a:ext uri="{FF2B5EF4-FFF2-40B4-BE49-F238E27FC236}">
                <a16:creationId xmlns:a16="http://schemas.microsoft.com/office/drawing/2014/main" id="{5621DBDB-C55C-49F6-8053-703395F7AA1E}"/>
              </a:ext>
            </a:extLst>
          </p:cNvPr>
          <p:cNvPicPr>
            <a:picLocks noChangeAspect="1"/>
          </p:cNvPicPr>
          <p:nvPr/>
        </p:nvPicPr>
        <p:blipFill>
          <a:blip r:embed="rId4"/>
          <a:stretch>
            <a:fillRect/>
          </a:stretch>
        </p:blipFill>
        <p:spPr>
          <a:xfrm>
            <a:off x="3309366" y="1540276"/>
            <a:ext cx="8115300" cy="4486275"/>
          </a:xfrm>
          <a:prstGeom prst="rect">
            <a:avLst/>
          </a:prstGeom>
        </p:spPr>
      </p:pic>
      <p:sp>
        <p:nvSpPr>
          <p:cNvPr id="6" name="TextBox 5">
            <a:extLst>
              <a:ext uri="{FF2B5EF4-FFF2-40B4-BE49-F238E27FC236}">
                <a16:creationId xmlns:a16="http://schemas.microsoft.com/office/drawing/2014/main" id="{628513B9-1195-44DF-A1FD-1CD9CC354126}"/>
              </a:ext>
            </a:extLst>
          </p:cNvPr>
          <p:cNvSpPr txBox="1"/>
          <p:nvPr/>
        </p:nvSpPr>
        <p:spPr>
          <a:xfrm>
            <a:off x="4646744" y="6044470"/>
            <a:ext cx="7386760"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5"/>
              </a:rPr>
              <a:t>Keiser, Kling, Shapiro (2018) The low but uncertain benefits of US water quality policy.</a:t>
            </a:r>
            <a:endParaRPr lang="en-US" sz="1400" dirty="0">
              <a:cs typeface="Calibri Light" panose="020F0302020204030204" pitchFamily="34" charset="0"/>
            </a:endParaRPr>
          </a:p>
        </p:txBody>
      </p:sp>
      <p:sp>
        <p:nvSpPr>
          <p:cNvPr id="7" name="Rectangle 6">
            <a:extLst>
              <a:ext uri="{FF2B5EF4-FFF2-40B4-BE49-F238E27FC236}">
                <a16:creationId xmlns:a16="http://schemas.microsoft.com/office/drawing/2014/main" id="{FC2D2302-8FB1-4904-BDB7-22BAFA12609E}"/>
              </a:ext>
            </a:extLst>
          </p:cNvPr>
          <p:cNvSpPr/>
          <p:nvPr/>
        </p:nvSpPr>
        <p:spPr>
          <a:xfrm>
            <a:off x="7469019" y="1691014"/>
            <a:ext cx="1240077" cy="4335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ACA19-D036-2D93-B56B-40D78977D1DA}"/>
              </a:ext>
            </a:extLst>
          </p:cNvPr>
          <p:cNvSpPr txBox="1"/>
          <p:nvPr/>
        </p:nvSpPr>
        <p:spPr>
          <a:xfrm>
            <a:off x="593796" y="2729658"/>
            <a:ext cx="2163015" cy="2258247"/>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Recent retrospective analyses show that the median benefit-cost ratio of CWA regulations is 0.37. </a:t>
            </a:r>
          </a:p>
        </p:txBody>
      </p:sp>
    </p:spTree>
    <p:custDataLst>
      <p:tags r:id="rId1"/>
    </p:custDataLst>
    <p:extLst>
      <p:ext uri="{BB962C8B-B14F-4D97-AF65-F5344CB8AC3E}">
        <p14:creationId xmlns:p14="http://schemas.microsoft.com/office/powerpoint/2010/main" val="2387255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866827"/>
            <a:ext cx="10807643"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In a related paper on the costs and benefits of the grants program portion of the CWA, </a:t>
            </a:r>
            <a:r>
              <a:rPr lang="fr-FR" sz="2400" dirty="0">
                <a:solidFill>
                  <a:schemeClr val="tx1"/>
                </a:solidFill>
                <a:latin typeface="+mj-lt"/>
                <a:hlinkClick r:id="rId4"/>
              </a:rPr>
              <a:t>Keiser and Shapiro (2019) </a:t>
            </a:r>
            <a:r>
              <a:rPr lang="fr-FR" sz="2400" dirty="0" err="1">
                <a:latin typeface="+mj-lt"/>
              </a:rPr>
              <a:t>ask</a:t>
            </a:r>
            <a:r>
              <a:rPr lang="en-US" sz="2400" dirty="0">
                <a:cs typeface="Calibri Light" panose="020F0302020204030204" pitchFamily="34" charset="0"/>
              </a:rPr>
              <a:t>:</a:t>
            </a:r>
          </a:p>
          <a:p>
            <a:pPr marL="914400" lvl="1" indent="-457200">
              <a:lnSpc>
                <a:spcPct val="125000"/>
              </a:lnSpc>
              <a:buAutoNum type="arabicParenR"/>
            </a:pPr>
            <a:r>
              <a:rPr lang="en-US" sz="2400" dirty="0">
                <a:cs typeface="Calibri Light" panose="020F0302020204030204" pitchFamily="34" charset="0"/>
              </a:rPr>
              <a:t>How has water quality changed since the CWA was passed?</a:t>
            </a:r>
          </a:p>
          <a:p>
            <a:pPr marL="914400" lvl="1" indent="-457200">
              <a:lnSpc>
                <a:spcPct val="125000"/>
              </a:lnSpc>
              <a:buAutoNum type="arabicParenR"/>
            </a:pPr>
            <a:r>
              <a:rPr lang="en-US" sz="2400" dirty="0">
                <a:cs typeface="Calibri Light" panose="020F0302020204030204" pitchFamily="34" charset="0"/>
              </a:rPr>
              <a:t>How much of the changes were caused by the CWA’s grants program?</a:t>
            </a:r>
          </a:p>
          <a:p>
            <a:pPr marL="914400" lvl="1" indent="-457200">
              <a:lnSpc>
                <a:spcPct val="125000"/>
              </a:lnSpc>
              <a:buAutoNum type="arabicParenR"/>
            </a:pPr>
            <a:r>
              <a:rPr lang="en-US" sz="2400" dirty="0">
                <a:cs typeface="Calibri Light" panose="020F0302020204030204" pitchFamily="34" charset="0"/>
              </a:rPr>
              <a:t>How much do residents value these changes?</a:t>
            </a:r>
          </a:p>
          <a:p>
            <a:pPr>
              <a:lnSpc>
                <a:spcPct val="125000"/>
              </a:lnSpc>
            </a:pP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431696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376374" y="1790016"/>
            <a:ext cx="3773323"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Hedonic results on home values: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The average grant project cost $31m and increased home values within 25 miles by $7m.</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BC ratios less than one.  </a:t>
            </a:r>
          </a:p>
        </p:txBody>
      </p:sp>
      <p:pic>
        <p:nvPicPr>
          <p:cNvPr id="4" name="Picture 3">
            <a:extLst>
              <a:ext uri="{FF2B5EF4-FFF2-40B4-BE49-F238E27FC236}">
                <a16:creationId xmlns:a16="http://schemas.microsoft.com/office/drawing/2014/main" id="{70E1BC21-A22B-40EE-B511-BA8C4B8BFF4E}"/>
              </a:ext>
            </a:extLst>
          </p:cNvPr>
          <p:cNvPicPr>
            <a:picLocks noChangeAspect="1"/>
          </p:cNvPicPr>
          <p:nvPr/>
        </p:nvPicPr>
        <p:blipFill>
          <a:blip r:embed="rId5"/>
          <a:stretch>
            <a:fillRect/>
          </a:stretch>
        </p:blipFill>
        <p:spPr>
          <a:xfrm>
            <a:off x="4149697" y="1741032"/>
            <a:ext cx="8008307" cy="4262125"/>
          </a:xfrm>
          <a:prstGeom prst="rect">
            <a:avLst/>
          </a:prstGeom>
        </p:spPr>
      </p:pic>
    </p:spTree>
    <p:custDataLst>
      <p:tags r:id="rId1"/>
    </p:custDataLst>
    <p:extLst>
      <p:ext uri="{BB962C8B-B14F-4D97-AF65-F5344CB8AC3E}">
        <p14:creationId xmlns:p14="http://schemas.microsoft.com/office/powerpoint/2010/main" val="26613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889939" y="1592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0.25 miles.</a:t>
            </a:r>
          </a:p>
        </p:txBody>
      </p:sp>
      <p:pic>
        <p:nvPicPr>
          <p:cNvPr id="5" name="Picture 4">
            <a:extLst>
              <a:ext uri="{FF2B5EF4-FFF2-40B4-BE49-F238E27FC236}">
                <a16:creationId xmlns:a16="http://schemas.microsoft.com/office/drawing/2014/main" id="{2195E680-3AA2-4963-8C17-353634BBB890}"/>
              </a:ext>
            </a:extLst>
          </p:cNvPr>
          <p:cNvPicPr>
            <a:picLocks noChangeAspect="1"/>
          </p:cNvPicPr>
          <p:nvPr/>
        </p:nvPicPr>
        <p:blipFill>
          <a:blip r:embed="rId5"/>
          <a:stretch>
            <a:fillRect/>
          </a:stretch>
        </p:blipFill>
        <p:spPr>
          <a:xfrm>
            <a:off x="333428" y="2238006"/>
            <a:ext cx="5598351" cy="4039858"/>
          </a:xfrm>
          <a:prstGeom prst="rect">
            <a:avLst/>
          </a:prstGeom>
        </p:spPr>
      </p:pic>
      <p:pic>
        <p:nvPicPr>
          <p:cNvPr id="7" name="Picture 6">
            <a:extLst>
              <a:ext uri="{FF2B5EF4-FFF2-40B4-BE49-F238E27FC236}">
                <a16:creationId xmlns:a16="http://schemas.microsoft.com/office/drawing/2014/main" id="{79D03AD9-944D-4199-BED4-082088EA8693}"/>
              </a:ext>
            </a:extLst>
          </p:cNvPr>
          <p:cNvPicPr>
            <a:picLocks noChangeAspect="1"/>
          </p:cNvPicPr>
          <p:nvPr/>
        </p:nvPicPr>
        <p:blipFill>
          <a:blip r:embed="rId6"/>
          <a:stretch>
            <a:fillRect/>
          </a:stretch>
        </p:blipFill>
        <p:spPr>
          <a:xfrm>
            <a:off x="5931779" y="2143708"/>
            <a:ext cx="6065511" cy="4228454"/>
          </a:xfrm>
          <a:prstGeom prst="rect">
            <a:avLst/>
          </a:prstGeom>
        </p:spPr>
      </p:pic>
      <p:sp>
        <p:nvSpPr>
          <p:cNvPr id="9" name="TextBox 8">
            <a:extLst>
              <a:ext uri="{FF2B5EF4-FFF2-40B4-BE49-F238E27FC236}">
                <a16:creationId xmlns:a16="http://schemas.microsoft.com/office/drawing/2014/main" id="{99D3BFEB-D4F8-4272-80BC-E7AC3613559E}"/>
              </a:ext>
            </a:extLst>
          </p:cNvPr>
          <p:cNvSpPr txBox="1"/>
          <p:nvPr/>
        </p:nvSpPr>
        <p:spPr>
          <a:xfrm>
            <a:off x="7320117" y="1646947"/>
            <a:ext cx="4809402"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Home values within 25 miles</a:t>
            </a:r>
          </a:p>
        </p:txBody>
      </p:sp>
    </p:spTree>
    <p:custDataLst>
      <p:tags r:id="rId1"/>
    </p:custDataLst>
    <p:extLst>
      <p:ext uri="{BB962C8B-B14F-4D97-AF65-F5344CB8AC3E}">
        <p14:creationId xmlns:p14="http://schemas.microsoft.com/office/powerpoint/2010/main" val="4255056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chemeClr val="tx1"/>
                </a:solidFill>
                <a:latin typeface="+mj-lt"/>
                <a:hlinkClick r:id="rId4"/>
              </a:rPr>
              <a:t>Keiser and Shapiro (2019) </a:t>
            </a:r>
            <a:endParaRPr lang="fr-FR" sz="4000" dirty="0">
              <a:solidFill>
                <a:schemeClr val="tx1"/>
              </a:solidFill>
              <a:latin typeface="+mj-lt"/>
            </a:endParaRPr>
          </a:p>
        </p:txBody>
      </p:sp>
      <p:sp>
        <p:nvSpPr>
          <p:cNvPr id="2" name="TextBox 1">
            <a:extLst>
              <a:ext uri="{FF2B5EF4-FFF2-40B4-BE49-F238E27FC236}">
                <a16:creationId xmlns:a16="http://schemas.microsoft.com/office/drawing/2014/main" id="{C660553F-B58F-6842-CC90-E30D4ADE073A}"/>
              </a:ext>
            </a:extLst>
          </p:cNvPr>
          <p:cNvSpPr txBox="1"/>
          <p:nvPr/>
        </p:nvSpPr>
        <p:spPr>
          <a:xfrm>
            <a:off x="527957" y="1901722"/>
            <a:ext cx="10807643"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Why might hedonic estimates of grant impacts undercount true benefits?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Hedonic model mainly counts amenity value of being on the body of water, not all recreation.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Health impacts are not included but may be substantial (</a:t>
            </a:r>
            <a:r>
              <a:rPr lang="en-US" sz="2400" dirty="0">
                <a:cs typeface="Calibri Light" panose="020F0302020204030204" pitchFamily="34" charset="0"/>
                <a:hlinkClick r:id="rId5"/>
              </a:rPr>
              <a:t>Flynn and Marcus, 2022</a:t>
            </a:r>
            <a:r>
              <a:rPr lang="en-US" sz="24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Existence and non-use values.</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Exxon Valdez SP WTP was 1000x revealed preference (</a:t>
            </a:r>
            <a:r>
              <a:rPr lang="en-US" sz="2400" dirty="0">
                <a:cs typeface="Calibri Light" panose="020F0302020204030204" pitchFamily="34" charset="0"/>
                <a:hlinkClick r:id="rId6"/>
              </a:rPr>
              <a:t>Kling et al., 2012</a:t>
            </a:r>
            <a:r>
              <a:rPr lang="en-US" sz="24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464459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1926336" y="1791994"/>
            <a:ext cx="8339328"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Do the costs of US water quality regulations not exceed their benefits, or do existing analyses substantially understate true benefits?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Older stated preference studies did not necessarily incorporate frontier methods with respect to consequentiality and incentive compatibility.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Measurement error biases recreation demand estimates to zero.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Incomplete information by households biases hedonic estimates.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Many unquantified benefits including:</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Health benefits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Existence values. </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Non-standard pollutants. </a:t>
            </a:r>
          </a:p>
        </p:txBody>
      </p:sp>
      <p:sp>
        <p:nvSpPr>
          <p:cNvPr id="3" name="Title 2">
            <a:extLst>
              <a:ext uri="{FF2B5EF4-FFF2-40B4-BE49-F238E27FC236}">
                <a16:creationId xmlns:a16="http://schemas.microsoft.com/office/drawing/2014/main" id="{07C9CD7B-BEA1-24BA-B458-595304592C5C}"/>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spTree>
    <p:custDataLst>
      <p:tags r:id="rId1"/>
    </p:custDataLst>
    <p:extLst>
      <p:ext uri="{BB962C8B-B14F-4D97-AF65-F5344CB8AC3E}">
        <p14:creationId xmlns:p14="http://schemas.microsoft.com/office/powerpoint/2010/main" val="2707844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527957" y="1901722"/>
            <a:ext cx="10807643" cy="3284104"/>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Can stated preference help? In some cases, but more research is needed. </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Intrinsic value of ecosystem food webs are complex and not generally known to survey respondents. </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Cultural values associated with the existence of species, habitats, and specific features are difficult to transfer across sites.</a:t>
            </a:r>
          </a:p>
          <a:p>
            <a:pPr marL="800100" lvl="1" indent="-342900">
              <a:lnSpc>
                <a:spcPct val="125000"/>
              </a:lnSpc>
              <a:buFont typeface="Wingdings" panose="05000000000000000000" pitchFamily="2" charset="2"/>
              <a:buChar char="§"/>
            </a:pPr>
            <a:r>
              <a:rPr lang="en-US" sz="2800" dirty="0">
                <a:cs typeface="Calibri Light" panose="020F0302020204030204" pitchFamily="34" charset="0"/>
              </a:rPr>
              <a:t>Iconic bodies of water require specific stated preference studies.</a:t>
            </a:r>
          </a:p>
        </p:txBody>
      </p:sp>
      <p:sp>
        <p:nvSpPr>
          <p:cNvPr id="3" name="Title 2">
            <a:extLst>
              <a:ext uri="{FF2B5EF4-FFF2-40B4-BE49-F238E27FC236}">
                <a16:creationId xmlns:a16="http://schemas.microsoft.com/office/drawing/2014/main" id="{E3922745-88CE-AD0F-BDC5-E9EB719E1E8D}"/>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A Puzzle for BCA in Water Rules</a:t>
            </a:r>
          </a:p>
        </p:txBody>
      </p:sp>
    </p:spTree>
    <p:custDataLst>
      <p:tags r:id="rId1"/>
    </p:custDataLst>
    <p:extLst>
      <p:ext uri="{BB962C8B-B14F-4D97-AF65-F5344CB8AC3E}">
        <p14:creationId xmlns:p14="http://schemas.microsoft.com/office/powerpoint/2010/main" val="3866243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3416320"/>
          </a:xfrm>
          <a:prstGeom prst="rect">
            <a:avLst/>
          </a:prstGeom>
          <a:noFill/>
          <a:effectLst/>
        </p:spPr>
        <p:txBody>
          <a:bodyPr wrap="square" rtlCol="0">
            <a:spAutoFit/>
          </a:bodyPr>
          <a:lstStyle/>
          <a:p>
            <a:pPr marL="800100" lvl="1" indent="-342900">
              <a:buFont typeface="Wingdings" panose="05000000000000000000" pitchFamily="2" charset="2"/>
              <a:buChar char="§"/>
            </a:pPr>
            <a:endParaRPr lang="en-US" sz="2400" b="1"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Next class will cover the Safe Drinking Water Act. I will also go over your fourth and final case study assignment. </a:t>
            </a:r>
          </a:p>
          <a:p>
            <a:pPr marL="800100" lvl="1" indent="-342900">
              <a:buFont typeface="Wingdings" panose="05000000000000000000" pitchFamily="2" charset="2"/>
              <a:buChar char="§"/>
            </a:pPr>
            <a:endParaRPr lang="en-US" sz="2400" dirty="0">
              <a:cs typeface="Calibri Light" panose="020F0302020204030204" pitchFamily="34" charset="0"/>
            </a:endParaRPr>
          </a:p>
          <a:p>
            <a:pPr marL="800100" lvl="1" indent="-342900">
              <a:buFont typeface="Wingdings" panose="05000000000000000000" pitchFamily="2" charset="2"/>
              <a:buChar char="§"/>
            </a:pPr>
            <a:r>
              <a:rPr lang="en-US" sz="2400" dirty="0">
                <a:cs typeface="Calibri Light" panose="020F0302020204030204" pitchFamily="34" charset="0"/>
              </a:rPr>
              <a:t>Two readings for Wednesday: </a:t>
            </a:r>
          </a:p>
          <a:p>
            <a:pPr marL="1257300" lvl="2" indent="-342900">
              <a:buFont typeface="Courier New" panose="02070309020205020404" pitchFamily="49" charset="0"/>
              <a:buChar char="o"/>
            </a:pPr>
            <a:r>
              <a:rPr lang="en-US" sz="2400" dirty="0">
                <a:cs typeface="Calibri Light" panose="020F0302020204030204" pitchFamily="34" charset="0"/>
                <a:hlinkClick r:id="rId4"/>
              </a:rPr>
              <a:t>Allaire et al. (2018) </a:t>
            </a:r>
            <a:endParaRPr lang="en-US" sz="2400" dirty="0">
              <a:cs typeface="Calibri Light" panose="020F0302020204030204" pitchFamily="34" charset="0"/>
            </a:endParaRPr>
          </a:p>
          <a:p>
            <a:pPr marL="1257300" lvl="2" indent="-342900">
              <a:buFont typeface="Courier New" panose="02070309020205020404" pitchFamily="49" charset="0"/>
              <a:buChar char="o"/>
            </a:pPr>
            <a:r>
              <a:rPr lang="en-US" sz="2400" dirty="0" err="1">
                <a:cs typeface="Calibri Light" panose="020F0302020204030204" pitchFamily="34" charset="0"/>
                <a:hlinkClick r:id="rId5"/>
              </a:rPr>
              <a:t>Fedinick</a:t>
            </a:r>
            <a:r>
              <a:rPr lang="en-US" sz="2400" dirty="0">
                <a:cs typeface="Calibri Light" panose="020F0302020204030204" pitchFamily="34" charset="0"/>
                <a:hlinkClick r:id="rId5"/>
              </a:rPr>
              <a:t> et al. (2022)</a:t>
            </a:r>
            <a:endParaRPr lang="en-US" sz="2400" dirty="0">
              <a:cs typeface="Calibri Light" panose="020F0302020204030204" pitchFamily="34" charset="0"/>
            </a:endParaRPr>
          </a:p>
          <a:p>
            <a:pPr marL="1257300" lvl="2" indent="-342900">
              <a:buFont typeface="Courier New" panose="02070309020205020404" pitchFamily="49" charset="0"/>
              <a:buChar char="o"/>
            </a:pPr>
            <a:r>
              <a:rPr lang="en-US" sz="2400" dirty="0">
                <a:effectLst/>
                <a:ea typeface="Times New Roman" panose="02020603050405020304" pitchFamily="18" charset="0"/>
                <a:cs typeface="Times New Roman" panose="02020603050405020304" pitchFamily="18" charset="0"/>
              </a:rPr>
              <a:t>(</a:t>
            </a:r>
            <a:r>
              <a:rPr lang="en-US" sz="2400" i="1" dirty="0">
                <a:effectLst/>
                <a:ea typeface="Times New Roman" panose="02020603050405020304" pitchFamily="18" charset="0"/>
                <a:cs typeface="Times New Roman" panose="02020603050405020304" pitchFamily="18" charset="0"/>
              </a:rPr>
              <a:t>optional</a:t>
            </a:r>
            <a:r>
              <a:rPr lang="en-US" sz="2400" dirty="0">
                <a:effectLst/>
                <a:ea typeface="Times New Roman" panose="02020603050405020304" pitchFamily="18" charset="0"/>
                <a:cs typeface="Times New Roman" panose="02020603050405020304" pitchFamily="18" charset="0"/>
              </a:rPr>
              <a:t>) </a:t>
            </a:r>
            <a:r>
              <a:rPr lang="en-US" sz="2400" u="sng" dirty="0">
                <a:solidFill>
                  <a:srgbClr val="0000FF"/>
                </a:solidFill>
                <a:effectLst/>
                <a:ea typeface="Times New Roman" panose="02020603050405020304" pitchFamily="18" charset="0"/>
                <a:hlinkClick r:id="rId6"/>
              </a:rPr>
              <a:t>Keiser et al. (2023)</a:t>
            </a:r>
            <a:endParaRPr lang="en-US" sz="2400" dirty="0">
              <a:cs typeface="Calibri Light" panose="020F0302020204030204" pitchFamily="34" charset="0"/>
            </a:endParaRP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07856" y="1705707"/>
            <a:ext cx="10489231" cy="4292970"/>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Congress has the authority to regulate interstate commerce and hence navigable waters, which provided the basis for a series of water pollution control acts culminating in the 1972 Clean Water Act (CWA). The act does not directly regulate drinking water. </a:t>
            </a:r>
          </a:p>
          <a:p>
            <a:pPr>
              <a:lnSpc>
                <a:spcPct val="125000"/>
              </a:lnSpc>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Its goals: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Make all navigable waters (i.e., “Waters of the United States”) fishable and swimmable by 1983.</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Eliminate all discharge of pollution into navigable waters of the US by 1985.</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Prohibit discharge of toxic quantities of toxic pollutants.</a:t>
            </a:r>
          </a:p>
          <a:p>
            <a:pPr lvl="1">
              <a:lnSpc>
                <a:spcPct val="125000"/>
              </a:lnSpc>
            </a:pPr>
            <a:endParaRPr lang="en-US" sz="22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Background on the CWA</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92373" y="1824464"/>
            <a:ext cx="4312869" cy="7296613"/>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From 1960 - 2014, the U.S. spent $1.9 trillion total, or </a:t>
            </a:r>
            <a:r>
              <a:rPr lang="en-US" sz="2400" b="1" dirty="0">
                <a:solidFill>
                  <a:srgbClr val="0070C0"/>
                </a:solidFill>
                <a:cs typeface="Calibri Light" panose="020F0302020204030204" pitchFamily="34" charset="0"/>
              </a:rPr>
              <a:t>$140 per person per year</a:t>
            </a:r>
            <a:r>
              <a:rPr lang="en-US" sz="2400" dirty="0">
                <a:cs typeface="Calibri Light" panose="020F0302020204030204" pitchFamily="34" charset="0"/>
              </a:rPr>
              <a:t>, to abate water pollution. This was an average 0.2% of annual national income.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The CWA has been costly, controversial, and under-studied.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6" name="Picture 5">
            <a:extLst>
              <a:ext uri="{FF2B5EF4-FFF2-40B4-BE49-F238E27FC236}">
                <a16:creationId xmlns:a16="http://schemas.microsoft.com/office/drawing/2014/main" id="{8BA94B4E-903E-7610-BE14-F98C69801243}"/>
              </a:ext>
            </a:extLst>
          </p:cNvPr>
          <p:cNvPicPr>
            <a:picLocks noChangeAspect="1"/>
          </p:cNvPicPr>
          <p:nvPr/>
        </p:nvPicPr>
        <p:blipFill>
          <a:blip r:embed="rId4"/>
          <a:stretch>
            <a:fillRect/>
          </a:stretch>
        </p:blipFill>
        <p:spPr>
          <a:xfrm>
            <a:off x="4985360" y="1484128"/>
            <a:ext cx="6846564" cy="4400583"/>
          </a:xfrm>
          <a:prstGeom prst="rect">
            <a:avLst/>
          </a:prstGeom>
        </p:spPr>
      </p:pic>
      <p:sp>
        <p:nvSpPr>
          <p:cNvPr id="7" name="TextBox 6">
            <a:extLst>
              <a:ext uri="{FF2B5EF4-FFF2-40B4-BE49-F238E27FC236}">
                <a16:creationId xmlns:a16="http://schemas.microsoft.com/office/drawing/2014/main" id="{B90163A0-5A9D-77B3-4CAB-5B5B44122F38}"/>
              </a:ext>
            </a:extLst>
          </p:cNvPr>
          <p:cNvSpPr txBox="1"/>
          <p:nvPr/>
        </p:nvSpPr>
        <p:spPr>
          <a:xfrm>
            <a:off x="7894517" y="5884711"/>
            <a:ext cx="5594676"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5"/>
              </a:rPr>
              <a:t>Keiser, Kling, and Shapiro (2018). </a:t>
            </a:r>
            <a:endParaRPr lang="en-US" dirty="0">
              <a:cs typeface="Calibri Light" panose="020F0302020204030204" pitchFamily="34" charset="0"/>
            </a:endParaRP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Background on the CWA</a:t>
            </a:r>
          </a:p>
        </p:txBody>
      </p:sp>
    </p:spTree>
    <p:custDataLst>
      <p:tags r:id="rId1"/>
    </p:custDataLst>
    <p:extLst>
      <p:ext uri="{BB962C8B-B14F-4D97-AF65-F5344CB8AC3E}">
        <p14:creationId xmlns:p14="http://schemas.microsoft.com/office/powerpoint/2010/main" val="395943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728365" y="2630607"/>
            <a:ext cx="4312869"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Share of waters that are fishable grew by 12 percentage points from 1972-2001.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It cost $1.5M to make one river-mile fishable. </a:t>
            </a:r>
          </a:p>
        </p:txBody>
      </p:sp>
      <p:sp>
        <p:nvSpPr>
          <p:cNvPr id="7" name="TextBox 6">
            <a:extLst>
              <a:ext uri="{FF2B5EF4-FFF2-40B4-BE49-F238E27FC236}">
                <a16:creationId xmlns:a16="http://schemas.microsoft.com/office/drawing/2014/main" id="{B90163A0-5A9D-77B3-4CAB-5B5B44122F38}"/>
              </a:ext>
            </a:extLst>
          </p:cNvPr>
          <p:cNvSpPr txBox="1"/>
          <p:nvPr/>
        </p:nvSpPr>
        <p:spPr>
          <a:xfrm>
            <a:off x="8315141" y="5994439"/>
            <a:ext cx="3809803"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4"/>
              </a:rPr>
              <a:t>Keiser and Shapiro (2019). </a:t>
            </a:r>
            <a:endParaRPr lang="en-US" dirty="0">
              <a:cs typeface="Calibri Light" panose="020F0302020204030204" pitchFamily="34" charset="0"/>
            </a:endParaRP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50 Years Later</a:t>
            </a:r>
          </a:p>
        </p:txBody>
      </p:sp>
      <p:pic>
        <p:nvPicPr>
          <p:cNvPr id="3" name="Picture 2">
            <a:extLst>
              <a:ext uri="{FF2B5EF4-FFF2-40B4-BE49-F238E27FC236}">
                <a16:creationId xmlns:a16="http://schemas.microsoft.com/office/drawing/2014/main" id="{C612EA23-5737-45F2-137B-48D3B590A366}"/>
              </a:ext>
            </a:extLst>
          </p:cNvPr>
          <p:cNvPicPr>
            <a:picLocks noChangeAspect="1"/>
          </p:cNvPicPr>
          <p:nvPr/>
        </p:nvPicPr>
        <p:blipFill>
          <a:blip r:embed="rId5"/>
          <a:stretch>
            <a:fillRect/>
          </a:stretch>
        </p:blipFill>
        <p:spPr>
          <a:xfrm>
            <a:off x="5780341" y="1871655"/>
            <a:ext cx="5821877" cy="4191351"/>
          </a:xfrm>
          <a:prstGeom prst="rect">
            <a:avLst/>
          </a:prstGeom>
        </p:spPr>
      </p:pic>
    </p:spTree>
    <p:custDataLst>
      <p:tags r:id="rId1"/>
    </p:custDataLst>
    <p:extLst>
      <p:ext uri="{BB962C8B-B14F-4D97-AF65-F5344CB8AC3E}">
        <p14:creationId xmlns:p14="http://schemas.microsoft.com/office/powerpoint/2010/main" val="13055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358067" y="1848906"/>
            <a:ext cx="3809802" cy="7450501"/>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sz="2000" dirty="0">
                <a:cs typeface="Calibri Light" panose="020F0302020204030204" pitchFamily="34" charset="0"/>
              </a:rPr>
              <a:t>Notable improvements in key water quality indicators</a:t>
            </a:r>
          </a:p>
          <a:p>
            <a:pPr marL="342900" indent="-342900">
              <a:lnSpc>
                <a:spcPct val="125000"/>
              </a:lnSpc>
              <a:buFont typeface="Wingdings" panose="05000000000000000000" pitchFamily="2" charset="2"/>
              <a:buChar char="§"/>
            </a:pPr>
            <a:r>
              <a:rPr lang="en-US" sz="2000" dirty="0">
                <a:cs typeface="Calibri Light" panose="020F0302020204030204" pitchFamily="34" charset="0"/>
              </a:rPr>
              <a:t>Using alternative criteria of fishability, others have estimated that over one third of water systems in the US remain un-swimmable and half are not suitable for fishing (</a:t>
            </a:r>
            <a:r>
              <a:rPr lang="en-US" sz="2000" dirty="0">
                <a:cs typeface="Calibri Light" panose="020F0302020204030204" pitchFamily="34" charset="0"/>
                <a:hlinkClick r:id="rId4"/>
              </a:rPr>
              <a:t>Environmental Integrity Project, 2022</a:t>
            </a:r>
            <a:r>
              <a:rPr lang="en-US" sz="20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br>
              <a:rPr lang="en-US" sz="2000" dirty="0">
                <a:cs typeface="Calibri Light" panose="020F0302020204030204" pitchFamily="34" charset="0"/>
              </a:rPr>
            </a:b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a:p>
            <a:pPr>
              <a:lnSpc>
                <a:spcPct val="125000"/>
              </a:lnSpc>
            </a:pPr>
            <a:endParaRPr lang="en-US" sz="2000" dirty="0">
              <a:cs typeface="Calibri Light" panose="020F0302020204030204" pitchFamily="34" charset="0"/>
            </a:endParaRPr>
          </a:p>
        </p:txBody>
      </p:sp>
      <p:pic>
        <p:nvPicPr>
          <p:cNvPr id="3" name="Picture 2">
            <a:extLst>
              <a:ext uri="{FF2B5EF4-FFF2-40B4-BE49-F238E27FC236}">
                <a16:creationId xmlns:a16="http://schemas.microsoft.com/office/drawing/2014/main" id="{BB81DB57-1E00-9A34-BE19-B6C110338BF3}"/>
              </a:ext>
            </a:extLst>
          </p:cNvPr>
          <p:cNvPicPr>
            <a:picLocks noChangeAspect="1"/>
          </p:cNvPicPr>
          <p:nvPr/>
        </p:nvPicPr>
        <p:blipFill>
          <a:blip r:embed="rId5"/>
          <a:stretch>
            <a:fillRect/>
          </a:stretch>
        </p:blipFill>
        <p:spPr>
          <a:xfrm>
            <a:off x="4502384" y="264961"/>
            <a:ext cx="6924675" cy="5619750"/>
          </a:xfrm>
          <a:prstGeom prst="rect">
            <a:avLst/>
          </a:prstGeom>
        </p:spPr>
      </p:pic>
      <p:sp>
        <p:nvSpPr>
          <p:cNvPr id="6" name="Title 2">
            <a:extLst>
              <a:ext uri="{FF2B5EF4-FFF2-40B4-BE49-F238E27FC236}">
                <a16:creationId xmlns:a16="http://schemas.microsoft.com/office/drawing/2014/main" id="{8A82FA5F-3DAE-1C43-4E65-45AD5B0AED3E}"/>
              </a:ext>
            </a:extLst>
          </p:cNvPr>
          <p:cNvSpPr txBox="1">
            <a:spLocks/>
          </p:cNvSpPr>
          <p:nvPr/>
        </p:nvSpPr>
        <p:spPr>
          <a:xfrm>
            <a:off x="358067" y="639117"/>
            <a:ext cx="3731243" cy="77270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50 Years Later</a:t>
            </a:r>
          </a:p>
        </p:txBody>
      </p:sp>
      <p:sp>
        <p:nvSpPr>
          <p:cNvPr id="5" name="TextBox 4">
            <a:extLst>
              <a:ext uri="{FF2B5EF4-FFF2-40B4-BE49-F238E27FC236}">
                <a16:creationId xmlns:a16="http://schemas.microsoft.com/office/drawing/2014/main" id="{A7E2FB7A-EAB9-209F-E86D-92383CA26FD7}"/>
              </a:ext>
            </a:extLst>
          </p:cNvPr>
          <p:cNvSpPr txBox="1"/>
          <p:nvPr/>
        </p:nvSpPr>
        <p:spPr>
          <a:xfrm>
            <a:off x="8056136" y="5948719"/>
            <a:ext cx="3809803"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Source: </a:t>
            </a:r>
            <a:r>
              <a:rPr lang="en-US" dirty="0">
                <a:cs typeface="Calibri Light" panose="020F0302020204030204" pitchFamily="34" charset="0"/>
                <a:hlinkClick r:id="rId6"/>
              </a:rPr>
              <a:t>Keiser and Shapiro (2019). </a:t>
            </a:r>
            <a:endParaRPr lang="en-US"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26060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5AFF6-A539-2BDF-6A12-1E4E358ED3F0}"/>
              </a:ext>
            </a:extLst>
          </p:cNvPr>
          <p:cNvSpPr txBox="1"/>
          <p:nvPr/>
        </p:nvSpPr>
        <p:spPr>
          <a:xfrm>
            <a:off x="874669" y="2476591"/>
            <a:ext cx="4312869" cy="190481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William Ruckelshaus: “even if all our waters are not swimmable or fishable, at least they are not flammable.”</a:t>
            </a:r>
          </a:p>
        </p:txBody>
      </p:sp>
      <p:sp>
        <p:nvSpPr>
          <p:cNvPr id="7" name="TextBox 6">
            <a:extLst>
              <a:ext uri="{FF2B5EF4-FFF2-40B4-BE49-F238E27FC236}">
                <a16:creationId xmlns:a16="http://schemas.microsoft.com/office/drawing/2014/main" id="{B90163A0-5A9D-77B3-4CAB-5B5B44122F38}"/>
              </a:ext>
            </a:extLst>
          </p:cNvPr>
          <p:cNvSpPr txBox="1"/>
          <p:nvPr/>
        </p:nvSpPr>
        <p:spPr>
          <a:xfrm>
            <a:off x="9708874" y="5994439"/>
            <a:ext cx="2416070" cy="412934"/>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Image source: </a:t>
            </a:r>
            <a:r>
              <a:rPr lang="en-US" dirty="0">
                <a:cs typeface="Calibri Light" panose="020F0302020204030204" pitchFamily="34" charset="0"/>
                <a:hlinkClick r:id="rId4"/>
              </a:rPr>
              <a:t>NYT</a:t>
            </a:r>
            <a:r>
              <a:rPr lang="en-US" dirty="0">
                <a:cs typeface="Calibri Light" panose="020F0302020204030204" pitchFamily="34" charset="0"/>
              </a:rPr>
              <a:t>.</a:t>
            </a:r>
          </a:p>
        </p:txBody>
      </p:sp>
      <p:sp>
        <p:nvSpPr>
          <p:cNvPr id="13" name="Title 2">
            <a:extLst>
              <a:ext uri="{FF2B5EF4-FFF2-40B4-BE49-F238E27FC236}">
                <a16:creationId xmlns:a16="http://schemas.microsoft.com/office/drawing/2014/main" id="{A99D4377-CDEF-E8B5-AF52-894A085C504A}"/>
              </a:ext>
            </a:extLst>
          </p:cNvPr>
          <p:cNvSpPr txBox="1">
            <a:spLocks/>
          </p:cNvSpPr>
          <p:nvPr/>
        </p:nvSpPr>
        <p:spPr>
          <a:xfrm>
            <a:off x="2483126" y="11506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Progress 50 Years Later</a:t>
            </a:r>
          </a:p>
        </p:txBody>
      </p:sp>
      <p:pic>
        <p:nvPicPr>
          <p:cNvPr id="3074" name="Picture 2" descr="William Ruckelshaus, Who Quit in 'Saturday Night Massacre,' Dies at 87 -  The New York Times">
            <a:extLst>
              <a:ext uri="{FF2B5EF4-FFF2-40B4-BE49-F238E27FC236}">
                <a16:creationId xmlns:a16="http://schemas.microsoft.com/office/drawing/2014/main" id="{6CE70801-757B-C432-9F5C-6D7EE6A9F2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2032" y="1687615"/>
            <a:ext cx="5240966" cy="43068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8149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30903</TotalTime>
  <Words>2913</Words>
  <Application>Microsoft Office PowerPoint</Application>
  <PresentationFormat>Widescreen</PresentationFormat>
  <Paragraphs>319</Paragraphs>
  <Slides>49</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Regulatory Instruments in the Clean Water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Key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Evolution of the CWA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Extent of CWA Coverage</vt:lpstr>
      <vt:lpstr>PowerPoint Presentation</vt:lpstr>
      <vt:lpstr>Part 4: Economics and the Clean Water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Wes Austin</cp:lastModifiedBy>
  <cp:revision>770</cp:revision>
  <dcterms:created xsi:type="dcterms:W3CDTF">2018-08-24T16:58:07Z</dcterms:created>
  <dcterms:modified xsi:type="dcterms:W3CDTF">2023-11-06T20:12:10Z</dcterms:modified>
</cp:coreProperties>
</file>